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58" r:id="rId5"/>
    <p:sldId id="259" r:id="rId6"/>
    <p:sldId id="269" r:id="rId7"/>
    <p:sldId id="270" r:id="rId8"/>
    <p:sldId id="271" r:id="rId9"/>
    <p:sldId id="272" r:id="rId10"/>
    <p:sldId id="274" r:id="rId11"/>
    <p:sldId id="273" r:id="rId12"/>
    <p:sldId id="262"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13D6-777E-4974-9DB7-AC06184402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C1F531-40CB-4DB9-BB09-D2F77B465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A3E1E0-A947-4459-8D1D-A0AD0BA108E9}"/>
              </a:ext>
            </a:extLst>
          </p:cNvPr>
          <p:cNvSpPr>
            <a:spLocks noGrp="1"/>
          </p:cNvSpPr>
          <p:nvPr>
            <p:ph type="dt" sz="half" idx="10"/>
          </p:nvPr>
        </p:nvSpPr>
        <p:spPr/>
        <p:txBody>
          <a:bodyPr/>
          <a:lstStyle/>
          <a:p>
            <a:fld id="{87144E0B-0357-4A06-A462-6B885289A48D}" type="datetimeFigureOut">
              <a:rPr lang="en-US" smtClean="0"/>
              <a:t>10/2/2019</a:t>
            </a:fld>
            <a:endParaRPr lang="en-US"/>
          </a:p>
        </p:txBody>
      </p:sp>
      <p:sp>
        <p:nvSpPr>
          <p:cNvPr id="5" name="Footer Placeholder 4">
            <a:extLst>
              <a:ext uri="{FF2B5EF4-FFF2-40B4-BE49-F238E27FC236}">
                <a16:creationId xmlns:a16="http://schemas.microsoft.com/office/drawing/2014/main" id="{CBC2DA93-924A-4225-93E0-163C4E918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F4F81-2EB5-456B-A37D-45BE6E20B09A}"/>
              </a:ext>
            </a:extLst>
          </p:cNvPr>
          <p:cNvSpPr>
            <a:spLocks noGrp="1"/>
          </p:cNvSpPr>
          <p:nvPr>
            <p:ph type="sldNum" sz="quarter" idx="12"/>
          </p:nvPr>
        </p:nvSpPr>
        <p:spPr/>
        <p:txBody>
          <a:bodyPr/>
          <a:lstStyle/>
          <a:p>
            <a:fld id="{460A01D5-0B01-490E-B1FC-F1A04BA95D74}" type="slidenum">
              <a:rPr lang="en-US" smtClean="0"/>
              <a:t>‹#›</a:t>
            </a:fld>
            <a:endParaRPr lang="en-US"/>
          </a:p>
        </p:txBody>
      </p:sp>
    </p:spTree>
    <p:extLst>
      <p:ext uri="{BB962C8B-B14F-4D97-AF65-F5344CB8AC3E}">
        <p14:creationId xmlns:p14="http://schemas.microsoft.com/office/powerpoint/2010/main" val="1529017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EBB0-9B3C-4A8E-9C70-5452BD9966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8FDED4-821E-4FBF-BAB9-063C9AA299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74157-4706-4E49-A504-95B3AA149533}"/>
              </a:ext>
            </a:extLst>
          </p:cNvPr>
          <p:cNvSpPr>
            <a:spLocks noGrp="1"/>
          </p:cNvSpPr>
          <p:nvPr>
            <p:ph type="dt" sz="half" idx="10"/>
          </p:nvPr>
        </p:nvSpPr>
        <p:spPr/>
        <p:txBody>
          <a:bodyPr/>
          <a:lstStyle/>
          <a:p>
            <a:fld id="{87144E0B-0357-4A06-A462-6B885289A48D}" type="datetimeFigureOut">
              <a:rPr lang="en-US" smtClean="0"/>
              <a:t>10/2/2019</a:t>
            </a:fld>
            <a:endParaRPr lang="en-US"/>
          </a:p>
        </p:txBody>
      </p:sp>
      <p:sp>
        <p:nvSpPr>
          <p:cNvPr id="5" name="Footer Placeholder 4">
            <a:extLst>
              <a:ext uri="{FF2B5EF4-FFF2-40B4-BE49-F238E27FC236}">
                <a16:creationId xmlns:a16="http://schemas.microsoft.com/office/drawing/2014/main" id="{8D2D21FE-A7F6-4B9D-9705-9EC036831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5A957-B4E9-4583-8FD9-B43EA219644E}"/>
              </a:ext>
            </a:extLst>
          </p:cNvPr>
          <p:cNvSpPr>
            <a:spLocks noGrp="1"/>
          </p:cNvSpPr>
          <p:nvPr>
            <p:ph type="sldNum" sz="quarter" idx="12"/>
          </p:nvPr>
        </p:nvSpPr>
        <p:spPr/>
        <p:txBody>
          <a:bodyPr/>
          <a:lstStyle/>
          <a:p>
            <a:fld id="{460A01D5-0B01-490E-B1FC-F1A04BA95D74}" type="slidenum">
              <a:rPr lang="en-US" smtClean="0"/>
              <a:t>‹#›</a:t>
            </a:fld>
            <a:endParaRPr lang="en-US"/>
          </a:p>
        </p:txBody>
      </p:sp>
    </p:spTree>
    <p:extLst>
      <p:ext uri="{BB962C8B-B14F-4D97-AF65-F5344CB8AC3E}">
        <p14:creationId xmlns:p14="http://schemas.microsoft.com/office/powerpoint/2010/main" val="834537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9AE5B1-B346-4585-AF50-9F83617D20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35CC17-88F9-4633-BF71-7FB9398EBD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DE7EE4-77BC-400F-8AC4-61F154C262FA}"/>
              </a:ext>
            </a:extLst>
          </p:cNvPr>
          <p:cNvSpPr>
            <a:spLocks noGrp="1"/>
          </p:cNvSpPr>
          <p:nvPr>
            <p:ph type="dt" sz="half" idx="10"/>
          </p:nvPr>
        </p:nvSpPr>
        <p:spPr/>
        <p:txBody>
          <a:bodyPr/>
          <a:lstStyle/>
          <a:p>
            <a:fld id="{87144E0B-0357-4A06-A462-6B885289A48D}" type="datetimeFigureOut">
              <a:rPr lang="en-US" smtClean="0"/>
              <a:t>10/2/2019</a:t>
            </a:fld>
            <a:endParaRPr lang="en-US"/>
          </a:p>
        </p:txBody>
      </p:sp>
      <p:sp>
        <p:nvSpPr>
          <p:cNvPr id="5" name="Footer Placeholder 4">
            <a:extLst>
              <a:ext uri="{FF2B5EF4-FFF2-40B4-BE49-F238E27FC236}">
                <a16:creationId xmlns:a16="http://schemas.microsoft.com/office/drawing/2014/main" id="{F519EBF5-B467-4236-8C7F-C2A06A51E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139FB-F9FD-4D0F-B65D-AC83FF6339D5}"/>
              </a:ext>
            </a:extLst>
          </p:cNvPr>
          <p:cNvSpPr>
            <a:spLocks noGrp="1"/>
          </p:cNvSpPr>
          <p:nvPr>
            <p:ph type="sldNum" sz="quarter" idx="12"/>
          </p:nvPr>
        </p:nvSpPr>
        <p:spPr/>
        <p:txBody>
          <a:bodyPr/>
          <a:lstStyle/>
          <a:p>
            <a:fld id="{460A01D5-0B01-490E-B1FC-F1A04BA95D74}" type="slidenum">
              <a:rPr lang="en-US" smtClean="0"/>
              <a:t>‹#›</a:t>
            </a:fld>
            <a:endParaRPr lang="en-US"/>
          </a:p>
        </p:txBody>
      </p:sp>
    </p:spTree>
    <p:extLst>
      <p:ext uri="{BB962C8B-B14F-4D97-AF65-F5344CB8AC3E}">
        <p14:creationId xmlns:p14="http://schemas.microsoft.com/office/powerpoint/2010/main" val="1838429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F035-5BE1-4759-9137-3633C2EDBB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FFC7AC-8B9B-4052-BE36-5401ED02F0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6B9C5-16F7-48EE-9C42-FF2610ABB029}"/>
              </a:ext>
            </a:extLst>
          </p:cNvPr>
          <p:cNvSpPr>
            <a:spLocks noGrp="1"/>
          </p:cNvSpPr>
          <p:nvPr>
            <p:ph type="dt" sz="half" idx="10"/>
          </p:nvPr>
        </p:nvSpPr>
        <p:spPr/>
        <p:txBody>
          <a:bodyPr/>
          <a:lstStyle/>
          <a:p>
            <a:fld id="{87144E0B-0357-4A06-A462-6B885289A48D}" type="datetimeFigureOut">
              <a:rPr lang="en-US" smtClean="0"/>
              <a:t>10/2/2019</a:t>
            </a:fld>
            <a:endParaRPr lang="en-US"/>
          </a:p>
        </p:txBody>
      </p:sp>
      <p:sp>
        <p:nvSpPr>
          <p:cNvPr id="5" name="Footer Placeholder 4">
            <a:extLst>
              <a:ext uri="{FF2B5EF4-FFF2-40B4-BE49-F238E27FC236}">
                <a16:creationId xmlns:a16="http://schemas.microsoft.com/office/drawing/2014/main" id="{D2998815-7E77-4B45-839D-C0EBBBE12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3D48C-D586-4A3D-AD5A-387DA366DDDE}"/>
              </a:ext>
            </a:extLst>
          </p:cNvPr>
          <p:cNvSpPr>
            <a:spLocks noGrp="1"/>
          </p:cNvSpPr>
          <p:nvPr>
            <p:ph type="sldNum" sz="quarter" idx="12"/>
          </p:nvPr>
        </p:nvSpPr>
        <p:spPr/>
        <p:txBody>
          <a:bodyPr/>
          <a:lstStyle/>
          <a:p>
            <a:fld id="{460A01D5-0B01-490E-B1FC-F1A04BA95D74}" type="slidenum">
              <a:rPr lang="en-US" smtClean="0"/>
              <a:t>‹#›</a:t>
            </a:fld>
            <a:endParaRPr lang="en-US"/>
          </a:p>
        </p:txBody>
      </p:sp>
    </p:spTree>
    <p:extLst>
      <p:ext uri="{BB962C8B-B14F-4D97-AF65-F5344CB8AC3E}">
        <p14:creationId xmlns:p14="http://schemas.microsoft.com/office/powerpoint/2010/main" val="4083156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4F18-5F76-4CD6-8346-EFD00CC53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E63CE8-1665-40BB-BB99-A22226C0A7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A62E6D-08AA-476E-9C34-BF53EE794AF9}"/>
              </a:ext>
            </a:extLst>
          </p:cNvPr>
          <p:cNvSpPr>
            <a:spLocks noGrp="1"/>
          </p:cNvSpPr>
          <p:nvPr>
            <p:ph type="dt" sz="half" idx="10"/>
          </p:nvPr>
        </p:nvSpPr>
        <p:spPr/>
        <p:txBody>
          <a:bodyPr/>
          <a:lstStyle/>
          <a:p>
            <a:fld id="{87144E0B-0357-4A06-A462-6B885289A48D}" type="datetimeFigureOut">
              <a:rPr lang="en-US" smtClean="0"/>
              <a:t>10/2/2019</a:t>
            </a:fld>
            <a:endParaRPr lang="en-US"/>
          </a:p>
        </p:txBody>
      </p:sp>
      <p:sp>
        <p:nvSpPr>
          <p:cNvPr id="5" name="Footer Placeholder 4">
            <a:extLst>
              <a:ext uri="{FF2B5EF4-FFF2-40B4-BE49-F238E27FC236}">
                <a16:creationId xmlns:a16="http://schemas.microsoft.com/office/drawing/2014/main" id="{98873092-E815-4A57-B6F7-1FFE8C2AD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3552C-5803-4E32-9853-23EC522076C4}"/>
              </a:ext>
            </a:extLst>
          </p:cNvPr>
          <p:cNvSpPr>
            <a:spLocks noGrp="1"/>
          </p:cNvSpPr>
          <p:nvPr>
            <p:ph type="sldNum" sz="quarter" idx="12"/>
          </p:nvPr>
        </p:nvSpPr>
        <p:spPr/>
        <p:txBody>
          <a:bodyPr/>
          <a:lstStyle/>
          <a:p>
            <a:fld id="{460A01D5-0B01-490E-B1FC-F1A04BA95D74}" type="slidenum">
              <a:rPr lang="en-US" smtClean="0"/>
              <a:t>‹#›</a:t>
            </a:fld>
            <a:endParaRPr lang="en-US"/>
          </a:p>
        </p:txBody>
      </p:sp>
    </p:spTree>
    <p:extLst>
      <p:ext uri="{BB962C8B-B14F-4D97-AF65-F5344CB8AC3E}">
        <p14:creationId xmlns:p14="http://schemas.microsoft.com/office/powerpoint/2010/main" val="2227238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8DAF-4F4D-485F-8F1B-69285B536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FC4C7F-DD33-49ED-8022-7E0F82DEC2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001E0A-FCE7-4E1B-A4B7-9D1EB96CA0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743E92-AEA0-4C36-AE3B-141918EBB533}"/>
              </a:ext>
            </a:extLst>
          </p:cNvPr>
          <p:cNvSpPr>
            <a:spLocks noGrp="1"/>
          </p:cNvSpPr>
          <p:nvPr>
            <p:ph type="dt" sz="half" idx="10"/>
          </p:nvPr>
        </p:nvSpPr>
        <p:spPr/>
        <p:txBody>
          <a:bodyPr/>
          <a:lstStyle/>
          <a:p>
            <a:fld id="{87144E0B-0357-4A06-A462-6B885289A48D}" type="datetimeFigureOut">
              <a:rPr lang="en-US" smtClean="0"/>
              <a:t>10/2/2019</a:t>
            </a:fld>
            <a:endParaRPr lang="en-US"/>
          </a:p>
        </p:txBody>
      </p:sp>
      <p:sp>
        <p:nvSpPr>
          <p:cNvPr id="6" name="Footer Placeholder 5">
            <a:extLst>
              <a:ext uri="{FF2B5EF4-FFF2-40B4-BE49-F238E27FC236}">
                <a16:creationId xmlns:a16="http://schemas.microsoft.com/office/drawing/2014/main" id="{0D85F560-BEBC-4D04-BCCF-1A1BDB5FBD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48BC60-45E2-4C84-A9A7-204C8F6338DC}"/>
              </a:ext>
            </a:extLst>
          </p:cNvPr>
          <p:cNvSpPr>
            <a:spLocks noGrp="1"/>
          </p:cNvSpPr>
          <p:nvPr>
            <p:ph type="sldNum" sz="quarter" idx="12"/>
          </p:nvPr>
        </p:nvSpPr>
        <p:spPr/>
        <p:txBody>
          <a:bodyPr/>
          <a:lstStyle/>
          <a:p>
            <a:fld id="{460A01D5-0B01-490E-B1FC-F1A04BA95D74}" type="slidenum">
              <a:rPr lang="en-US" smtClean="0"/>
              <a:t>‹#›</a:t>
            </a:fld>
            <a:endParaRPr lang="en-US"/>
          </a:p>
        </p:txBody>
      </p:sp>
    </p:spTree>
    <p:extLst>
      <p:ext uri="{BB962C8B-B14F-4D97-AF65-F5344CB8AC3E}">
        <p14:creationId xmlns:p14="http://schemas.microsoft.com/office/powerpoint/2010/main" val="3834625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0B09-76A3-44B4-80E2-CB853EDCF9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B8B2AB-2848-415D-96C2-73874C6E3D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3CFEE2-D228-41C1-9434-7D5E76C107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2DEF43-3F9B-4910-9D08-0D40EE9318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9B8999-CB8D-49DB-AF18-A8BBCB4378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063FEF-0C5A-4AC0-AD0A-5133D324005F}"/>
              </a:ext>
            </a:extLst>
          </p:cNvPr>
          <p:cNvSpPr>
            <a:spLocks noGrp="1"/>
          </p:cNvSpPr>
          <p:nvPr>
            <p:ph type="dt" sz="half" idx="10"/>
          </p:nvPr>
        </p:nvSpPr>
        <p:spPr/>
        <p:txBody>
          <a:bodyPr/>
          <a:lstStyle/>
          <a:p>
            <a:fld id="{87144E0B-0357-4A06-A462-6B885289A48D}" type="datetimeFigureOut">
              <a:rPr lang="en-US" smtClean="0"/>
              <a:t>10/2/2019</a:t>
            </a:fld>
            <a:endParaRPr lang="en-US"/>
          </a:p>
        </p:txBody>
      </p:sp>
      <p:sp>
        <p:nvSpPr>
          <p:cNvPr id="8" name="Footer Placeholder 7">
            <a:extLst>
              <a:ext uri="{FF2B5EF4-FFF2-40B4-BE49-F238E27FC236}">
                <a16:creationId xmlns:a16="http://schemas.microsoft.com/office/drawing/2014/main" id="{65C0CC1E-6D5C-4D53-B82B-2FBC4CD69B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4CCC02-A265-4AD5-97DD-A6FAC99F2B72}"/>
              </a:ext>
            </a:extLst>
          </p:cNvPr>
          <p:cNvSpPr>
            <a:spLocks noGrp="1"/>
          </p:cNvSpPr>
          <p:nvPr>
            <p:ph type="sldNum" sz="quarter" idx="12"/>
          </p:nvPr>
        </p:nvSpPr>
        <p:spPr/>
        <p:txBody>
          <a:bodyPr/>
          <a:lstStyle/>
          <a:p>
            <a:fld id="{460A01D5-0B01-490E-B1FC-F1A04BA95D74}" type="slidenum">
              <a:rPr lang="en-US" smtClean="0"/>
              <a:t>‹#›</a:t>
            </a:fld>
            <a:endParaRPr lang="en-US"/>
          </a:p>
        </p:txBody>
      </p:sp>
    </p:spTree>
    <p:extLst>
      <p:ext uri="{BB962C8B-B14F-4D97-AF65-F5344CB8AC3E}">
        <p14:creationId xmlns:p14="http://schemas.microsoft.com/office/powerpoint/2010/main" val="1308108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F727-803D-42D0-A888-64AFE5EF90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387EDC-3824-4C3E-A2D2-D24722C2A7F3}"/>
              </a:ext>
            </a:extLst>
          </p:cNvPr>
          <p:cNvSpPr>
            <a:spLocks noGrp="1"/>
          </p:cNvSpPr>
          <p:nvPr>
            <p:ph type="dt" sz="half" idx="10"/>
          </p:nvPr>
        </p:nvSpPr>
        <p:spPr/>
        <p:txBody>
          <a:bodyPr/>
          <a:lstStyle/>
          <a:p>
            <a:fld id="{87144E0B-0357-4A06-A462-6B885289A48D}" type="datetimeFigureOut">
              <a:rPr lang="en-US" smtClean="0"/>
              <a:t>10/2/2019</a:t>
            </a:fld>
            <a:endParaRPr lang="en-US"/>
          </a:p>
        </p:txBody>
      </p:sp>
      <p:sp>
        <p:nvSpPr>
          <p:cNvPr id="4" name="Footer Placeholder 3">
            <a:extLst>
              <a:ext uri="{FF2B5EF4-FFF2-40B4-BE49-F238E27FC236}">
                <a16:creationId xmlns:a16="http://schemas.microsoft.com/office/drawing/2014/main" id="{64FB0566-51AC-4790-B831-522A85C77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1F3C45-B5E7-42CA-A228-D3F74C91BD8E}"/>
              </a:ext>
            </a:extLst>
          </p:cNvPr>
          <p:cNvSpPr>
            <a:spLocks noGrp="1"/>
          </p:cNvSpPr>
          <p:nvPr>
            <p:ph type="sldNum" sz="quarter" idx="12"/>
          </p:nvPr>
        </p:nvSpPr>
        <p:spPr/>
        <p:txBody>
          <a:bodyPr/>
          <a:lstStyle/>
          <a:p>
            <a:fld id="{460A01D5-0B01-490E-B1FC-F1A04BA95D74}" type="slidenum">
              <a:rPr lang="en-US" smtClean="0"/>
              <a:t>‹#›</a:t>
            </a:fld>
            <a:endParaRPr lang="en-US"/>
          </a:p>
        </p:txBody>
      </p:sp>
    </p:spTree>
    <p:extLst>
      <p:ext uri="{BB962C8B-B14F-4D97-AF65-F5344CB8AC3E}">
        <p14:creationId xmlns:p14="http://schemas.microsoft.com/office/powerpoint/2010/main" val="428131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857D9-B5A9-4BE2-9E40-6CEA84967EB6}"/>
              </a:ext>
            </a:extLst>
          </p:cNvPr>
          <p:cNvSpPr>
            <a:spLocks noGrp="1"/>
          </p:cNvSpPr>
          <p:nvPr>
            <p:ph type="dt" sz="half" idx="10"/>
          </p:nvPr>
        </p:nvSpPr>
        <p:spPr/>
        <p:txBody>
          <a:bodyPr/>
          <a:lstStyle/>
          <a:p>
            <a:fld id="{87144E0B-0357-4A06-A462-6B885289A48D}" type="datetimeFigureOut">
              <a:rPr lang="en-US" smtClean="0"/>
              <a:t>10/2/2019</a:t>
            </a:fld>
            <a:endParaRPr lang="en-US"/>
          </a:p>
        </p:txBody>
      </p:sp>
      <p:sp>
        <p:nvSpPr>
          <p:cNvPr id="3" name="Footer Placeholder 2">
            <a:extLst>
              <a:ext uri="{FF2B5EF4-FFF2-40B4-BE49-F238E27FC236}">
                <a16:creationId xmlns:a16="http://schemas.microsoft.com/office/drawing/2014/main" id="{40BE8C62-9ED0-4800-9B0E-79FD8C699D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54EBBC-8E0C-4FEF-A2E9-0E4C545CAF07}"/>
              </a:ext>
            </a:extLst>
          </p:cNvPr>
          <p:cNvSpPr>
            <a:spLocks noGrp="1"/>
          </p:cNvSpPr>
          <p:nvPr>
            <p:ph type="sldNum" sz="quarter" idx="12"/>
          </p:nvPr>
        </p:nvSpPr>
        <p:spPr/>
        <p:txBody>
          <a:bodyPr/>
          <a:lstStyle/>
          <a:p>
            <a:fld id="{460A01D5-0B01-490E-B1FC-F1A04BA95D74}" type="slidenum">
              <a:rPr lang="en-US" smtClean="0"/>
              <a:t>‹#›</a:t>
            </a:fld>
            <a:endParaRPr lang="en-US"/>
          </a:p>
        </p:txBody>
      </p:sp>
    </p:spTree>
    <p:extLst>
      <p:ext uri="{BB962C8B-B14F-4D97-AF65-F5344CB8AC3E}">
        <p14:creationId xmlns:p14="http://schemas.microsoft.com/office/powerpoint/2010/main" val="2623203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65AC-842B-494D-8291-4EDEB0FCC3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ACE96F-CA10-4FA3-9FCC-36A2F0DD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42A1B7-13D2-4192-8F92-7617FE584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09885B-E5FE-41D4-9E16-20005E395C2A}"/>
              </a:ext>
            </a:extLst>
          </p:cNvPr>
          <p:cNvSpPr>
            <a:spLocks noGrp="1"/>
          </p:cNvSpPr>
          <p:nvPr>
            <p:ph type="dt" sz="half" idx="10"/>
          </p:nvPr>
        </p:nvSpPr>
        <p:spPr/>
        <p:txBody>
          <a:bodyPr/>
          <a:lstStyle/>
          <a:p>
            <a:fld id="{87144E0B-0357-4A06-A462-6B885289A48D}" type="datetimeFigureOut">
              <a:rPr lang="en-US" smtClean="0"/>
              <a:t>10/2/2019</a:t>
            </a:fld>
            <a:endParaRPr lang="en-US"/>
          </a:p>
        </p:txBody>
      </p:sp>
      <p:sp>
        <p:nvSpPr>
          <p:cNvPr id="6" name="Footer Placeholder 5">
            <a:extLst>
              <a:ext uri="{FF2B5EF4-FFF2-40B4-BE49-F238E27FC236}">
                <a16:creationId xmlns:a16="http://schemas.microsoft.com/office/drawing/2014/main" id="{97A59A23-BBC5-449B-B304-D270D5AF4E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2C9D0-DFEF-4E8C-BC96-73274149E9AF}"/>
              </a:ext>
            </a:extLst>
          </p:cNvPr>
          <p:cNvSpPr>
            <a:spLocks noGrp="1"/>
          </p:cNvSpPr>
          <p:nvPr>
            <p:ph type="sldNum" sz="quarter" idx="12"/>
          </p:nvPr>
        </p:nvSpPr>
        <p:spPr/>
        <p:txBody>
          <a:bodyPr/>
          <a:lstStyle/>
          <a:p>
            <a:fld id="{460A01D5-0B01-490E-B1FC-F1A04BA95D74}" type="slidenum">
              <a:rPr lang="en-US" smtClean="0"/>
              <a:t>‹#›</a:t>
            </a:fld>
            <a:endParaRPr lang="en-US"/>
          </a:p>
        </p:txBody>
      </p:sp>
    </p:spTree>
    <p:extLst>
      <p:ext uri="{BB962C8B-B14F-4D97-AF65-F5344CB8AC3E}">
        <p14:creationId xmlns:p14="http://schemas.microsoft.com/office/powerpoint/2010/main" val="660100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62F7-4FFE-4492-9D4B-8E4D304594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9F5EC7-7046-4EA0-8EB8-2D936EB59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C3B2A-1701-4DCD-BA41-9E436BE2B9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B69AE2-E710-4781-A6F8-3BFF5256CF5D}"/>
              </a:ext>
            </a:extLst>
          </p:cNvPr>
          <p:cNvSpPr>
            <a:spLocks noGrp="1"/>
          </p:cNvSpPr>
          <p:nvPr>
            <p:ph type="dt" sz="half" idx="10"/>
          </p:nvPr>
        </p:nvSpPr>
        <p:spPr/>
        <p:txBody>
          <a:bodyPr/>
          <a:lstStyle/>
          <a:p>
            <a:fld id="{87144E0B-0357-4A06-A462-6B885289A48D}" type="datetimeFigureOut">
              <a:rPr lang="en-US" smtClean="0"/>
              <a:t>10/2/2019</a:t>
            </a:fld>
            <a:endParaRPr lang="en-US"/>
          </a:p>
        </p:txBody>
      </p:sp>
      <p:sp>
        <p:nvSpPr>
          <p:cNvPr id="6" name="Footer Placeholder 5">
            <a:extLst>
              <a:ext uri="{FF2B5EF4-FFF2-40B4-BE49-F238E27FC236}">
                <a16:creationId xmlns:a16="http://schemas.microsoft.com/office/drawing/2014/main" id="{F19CECFC-65B6-472D-AD04-CABD7B2256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1B3A0-07AC-4D23-871B-D8B93EBA59E9}"/>
              </a:ext>
            </a:extLst>
          </p:cNvPr>
          <p:cNvSpPr>
            <a:spLocks noGrp="1"/>
          </p:cNvSpPr>
          <p:nvPr>
            <p:ph type="sldNum" sz="quarter" idx="12"/>
          </p:nvPr>
        </p:nvSpPr>
        <p:spPr/>
        <p:txBody>
          <a:bodyPr/>
          <a:lstStyle/>
          <a:p>
            <a:fld id="{460A01D5-0B01-490E-B1FC-F1A04BA95D74}" type="slidenum">
              <a:rPr lang="en-US" smtClean="0"/>
              <a:t>‹#›</a:t>
            </a:fld>
            <a:endParaRPr lang="en-US"/>
          </a:p>
        </p:txBody>
      </p:sp>
    </p:spTree>
    <p:extLst>
      <p:ext uri="{BB962C8B-B14F-4D97-AF65-F5344CB8AC3E}">
        <p14:creationId xmlns:p14="http://schemas.microsoft.com/office/powerpoint/2010/main" val="2197698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97A020-5CD7-4BF3-B8E8-3A6092AAF4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47780E-A471-4E83-8AD3-BA02B4E2B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68DFEC-15A7-4093-A226-4A256CD0A2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144E0B-0357-4A06-A462-6B885289A48D}" type="datetimeFigureOut">
              <a:rPr lang="en-US" smtClean="0"/>
              <a:t>10/2/2019</a:t>
            </a:fld>
            <a:endParaRPr lang="en-US"/>
          </a:p>
        </p:txBody>
      </p:sp>
      <p:sp>
        <p:nvSpPr>
          <p:cNvPr id="5" name="Footer Placeholder 4">
            <a:extLst>
              <a:ext uri="{FF2B5EF4-FFF2-40B4-BE49-F238E27FC236}">
                <a16:creationId xmlns:a16="http://schemas.microsoft.com/office/drawing/2014/main" id="{AC2F83E9-8C71-4FE5-B4EC-E592817C2D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2E8F00-C1B5-4F77-82D7-DEF1CE9E9C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0A01D5-0B01-490E-B1FC-F1A04BA95D74}" type="slidenum">
              <a:rPr lang="en-US" smtClean="0"/>
              <a:t>‹#›</a:t>
            </a:fld>
            <a:endParaRPr lang="en-US"/>
          </a:p>
        </p:txBody>
      </p:sp>
    </p:spTree>
    <p:extLst>
      <p:ext uri="{BB962C8B-B14F-4D97-AF65-F5344CB8AC3E}">
        <p14:creationId xmlns:p14="http://schemas.microsoft.com/office/powerpoint/2010/main" val="1592837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opencellid.org/" TargetMode="External"/><Relationship Id="rId2" Type="http://schemas.openxmlformats.org/officeDocument/2006/relationships/hyperlink" Target="https://simplemaps.com/data/us-zips" TargetMode="Externa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651FE3-9FCC-4963-8D9A-5D6A89C60756}"/>
              </a:ext>
            </a:extLst>
          </p:cNvPr>
          <p:cNvPicPr>
            <a:picLocks noChangeAspect="1"/>
          </p:cNvPicPr>
          <p:nvPr/>
        </p:nvPicPr>
        <p:blipFill>
          <a:blip r:embed="rId2"/>
          <a:stretch>
            <a:fillRect/>
          </a:stretch>
        </p:blipFill>
        <p:spPr>
          <a:xfrm>
            <a:off x="0" y="0"/>
            <a:ext cx="7143380" cy="6839903"/>
          </a:xfrm>
          <a:prstGeom prst="rect">
            <a:avLst/>
          </a:prstGeom>
          <a:ln>
            <a:noFill/>
          </a:ln>
          <a:effectLst>
            <a:softEdge rad="112500"/>
          </a:effectLst>
        </p:spPr>
      </p:pic>
      <p:sp>
        <p:nvSpPr>
          <p:cNvPr id="5" name="TextBox 4">
            <a:extLst>
              <a:ext uri="{FF2B5EF4-FFF2-40B4-BE49-F238E27FC236}">
                <a16:creationId xmlns:a16="http://schemas.microsoft.com/office/drawing/2014/main" id="{3DECCE75-D787-4772-94C1-D5AC1DD97755}"/>
              </a:ext>
            </a:extLst>
          </p:cNvPr>
          <p:cNvSpPr txBox="1"/>
          <p:nvPr/>
        </p:nvSpPr>
        <p:spPr>
          <a:xfrm>
            <a:off x="0" y="338043"/>
            <a:ext cx="11505460" cy="523220"/>
          </a:xfrm>
          <a:prstGeom prst="rect">
            <a:avLst/>
          </a:prstGeom>
          <a:noFill/>
        </p:spPr>
        <p:txBody>
          <a:bodyPr wrap="square" rtlCol="0">
            <a:spAutoFit/>
          </a:bodyPr>
          <a:lstStyle/>
          <a:p>
            <a:pPr algn="r"/>
            <a:r>
              <a:rPr lang="en-US" sz="2800" dirty="0">
                <a:latin typeface="Constantia" panose="02030602050306030303" pitchFamily="18" charset="0"/>
              </a:rPr>
              <a:t>Population Demographics vs. LTE Cellular Data</a:t>
            </a:r>
          </a:p>
        </p:txBody>
      </p:sp>
      <p:sp>
        <p:nvSpPr>
          <p:cNvPr id="6" name="TextBox 5">
            <a:extLst>
              <a:ext uri="{FF2B5EF4-FFF2-40B4-BE49-F238E27FC236}">
                <a16:creationId xmlns:a16="http://schemas.microsoft.com/office/drawing/2014/main" id="{76DFA030-7733-44EA-83FE-7C2326700B6D}"/>
              </a:ext>
            </a:extLst>
          </p:cNvPr>
          <p:cNvSpPr txBox="1"/>
          <p:nvPr/>
        </p:nvSpPr>
        <p:spPr>
          <a:xfrm>
            <a:off x="8374309" y="3009334"/>
            <a:ext cx="2871042" cy="1846659"/>
          </a:xfrm>
          <a:prstGeom prst="rect">
            <a:avLst/>
          </a:prstGeom>
          <a:noFill/>
        </p:spPr>
        <p:txBody>
          <a:bodyPr wrap="none" rtlCol="0">
            <a:spAutoFit/>
          </a:bodyPr>
          <a:lstStyle/>
          <a:p>
            <a:pPr algn="ctr"/>
            <a:r>
              <a:rPr lang="en-US" dirty="0">
                <a:latin typeface="Constantia" panose="02030602050306030303" pitchFamily="18" charset="0"/>
              </a:rPr>
              <a:t>10-02-2019</a:t>
            </a:r>
          </a:p>
          <a:p>
            <a:pPr algn="ctr"/>
            <a:r>
              <a:rPr lang="en-US" sz="2400" u="sng" dirty="0">
                <a:latin typeface="Constantia" panose="02030602050306030303" pitchFamily="18" charset="0"/>
              </a:rPr>
              <a:t>The Four Horseman</a:t>
            </a:r>
          </a:p>
          <a:p>
            <a:pPr algn="ctr"/>
            <a:r>
              <a:rPr lang="en-US" dirty="0">
                <a:latin typeface="Constantia" panose="02030602050306030303" pitchFamily="18" charset="0"/>
              </a:rPr>
              <a:t>Anthony</a:t>
            </a:r>
          </a:p>
          <a:p>
            <a:pPr algn="ctr"/>
            <a:r>
              <a:rPr lang="en-US" dirty="0">
                <a:latin typeface="Constantia" panose="02030602050306030303" pitchFamily="18" charset="0"/>
              </a:rPr>
              <a:t>David </a:t>
            </a:r>
          </a:p>
          <a:p>
            <a:pPr algn="ctr"/>
            <a:r>
              <a:rPr lang="en-US" dirty="0">
                <a:latin typeface="Constantia" panose="02030602050306030303" pitchFamily="18" charset="0"/>
              </a:rPr>
              <a:t>Bryan</a:t>
            </a:r>
          </a:p>
          <a:p>
            <a:pPr algn="ctr"/>
            <a:r>
              <a:rPr lang="en-US" dirty="0">
                <a:latin typeface="Constantia" panose="02030602050306030303" pitchFamily="18" charset="0"/>
              </a:rPr>
              <a:t>Praveen</a:t>
            </a:r>
          </a:p>
        </p:txBody>
      </p:sp>
    </p:spTree>
    <p:extLst>
      <p:ext uri="{BB962C8B-B14F-4D97-AF65-F5344CB8AC3E}">
        <p14:creationId xmlns:p14="http://schemas.microsoft.com/office/powerpoint/2010/main" val="413681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1E3015BA-5EBA-4C76-99F6-48150FD96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84285"/>
            <a:ext cx="6472761" cy="4315174"/>
          </a:xfrm>
          <a:prstGeom prst="rect">
            <a:avLst/>
          </a:prstGeom>
        </p:spPr>
      </p:pic>
      <p:sp>
        <p:nvSpPr>
          <p:cNvPr id="6" name="Rectangle 5">
            <a:extLst>
              <a:ext uri="{FF2B5EF4-FFF2-40B4-BE49-F238E27FC236}">
                <a16:creationId xmlns:a16="http://schemas.microsoft.com/office/drawing/2014/main" id="{6B7DB1E1-020A-4DE0-A603-12695C7D3F06}"/>
              </a:ext>
            </a:extLst>
          </p:cNvPr>
          <p:cNvSpPr/>
          <p:nvPr/>
        </p:nvSpPr>
        <p:spPr>
          <a:xfrm>
            <a:off x="3320375" y="4711378"/>
            <a:ext cx="6096000" cy="1754326"/>
          </a:xfrm>
          <a:prstGeom prst="rect">
            <a:avLst/>
          </a:prstGeom>
        </p:spPr>
        <p:txBody>
          <a:bodyPr>
            <a:spAutoFit/>
          </a:bodyPr>
          <a:lstStyle/>
          <a:p>
            <a:r>
              <a:rPr lang="en-US" dirty="0">
                <a:solidFill>
                  <a:srgbClr val="1D1C1D"/>
                </a:solidFill>
                <a:latin typeface="Constantia" panose="02030602050306030303" pitchFamily="18" charset="0"/>
              </a:rPr>
              <a:t>"The data set from </a:t>
            </a:r>
            <a:r>
              <a:rPr lang="en-US" dirty="0" err="1">
                <a:solidFill>
                  <a:srgbClr val="1D1C1D"/>
                </a:solidFill>
                <a:latin typeface="Constantia" panose="02030602050306030303" pitchFamily="18" charset="0"/>
              </a:rPr>
              <a:t>OpenCellID</a:t>
            </a:r>
            <a:r>
              <a:rPr lang="en-US" dirty="0">
                <a:solidFill>
                  <a:srgbClr val="1D1C1D"/>
                </a:solidFill>
                <a:latin typeface="Constantia" panose="02030602050306030303" pitchFamily="18" charset="0"/>
              </a:rPr>
              <a:t> we used is from various collections of cellular data from multiple sources. They update their data each day with a new aggregate of cellular emissions. This is a chart showing how many collected cellular data points were collected in total from each carrier for each day of collection.“</a:t>
            </a:r>
            <a:endParaRPr lang="en-US" dirty="0">
              <a:latin typeface="Constantia" panose="02030602050306030303" pitchFamily="18" charset="0"/>
            </a:endParaRPr>
          </a:p>
        </p:txBody>
      </p:sp>
    </p:spTree>
    <p:extLst>
      <p:ext uri="{BB962C8B-B14F-4D97-AF65-F5344CB8AC3E}">
        <p14:creationId xmlns:p14="http://schemas.microsoft.com/office/powerpoint/2010/main" val="510536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01736EB-ABF8-45D7-BB4F-20767C448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258" y="1046658"/>
            <a:ext cx="7293965" cy="51586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2A7ACA-D5D4-4A36-859B-E2D233E8C299}"/>
              </a:ext>
            </a:extLst>
          </p:cNvPr>
          <p:cNvSpPr txBox="1"/>
          <p:nvPr/>
        </p:nvSpPr>
        <p:spPr>
          <a:xfrm>
            <a:off x="3511685" y="428017"/>
            <a:ext cx="5282119" cy="400110"/>
          </a:xfrm>
          <a:prstGeom prst="rect">
            <a:avLst/>
          </a:prstGeom>
          <a:noFill/>
        </p:spPr>
        <p:txBody>
          <a:bodyPr wrap="square" rtlCol="0">
            <a:spAutoFit/>
          </a:bodyPr>
          <a:lstStyle/>
          <a:p>
            <a:r>
              <a:rPr lang="en-US" sz="2000" dirty="0">
                <a:latin typeface="Constantia" panose="02030602050306030303" pitchFamily="18" charset="0"/>
              </a:rPr>
              <a:t>Distribution of Cell Towers by Network Carrier</a:t>
            </a:r>
          </a:p>
        </p:txBody>
      </p:sp>
    </p:spTree>
    <p:extLst>
      <p:ext uri="{BB962C8B-B14F-4D97-AF65-F5344CB8AC3E}">
        <p14:creationId xmlns:p14="http://schemas.microsoft.com/office/powerpoint/2010/main" val="3964542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D76F9F-C104-492C-A4B9-487EABD853E8}"/>
              </a:ext>
            </a:extLst>
          </p:cNvPr>
          <p:cNvSpPr/>
          <p:nvPr/>
        </p:nvSpPr>
        <p:spPr>
          <a:xfrm>
            <a:off x="0" y="3429000"/>
            <a:ext cx="12192000" cy="1846659"/>
          </a:xfrm>
          <a:prstGeom prst="rect">
            <a:avLst/>
          </a:prstGeom>
        </p:spPr>
        <p:txBody>
          <a:bodyPr wrap="square">
            <a:spAutoFit/>
          </a:bodyPr>
          <a:lstStyle/>
          <a:p>
            <a:pPr algn="ctr"/>
            <a:r>
              <a:rPr lang="en-US" sz="2400" b="1" dirty="0"/>
              <a:t>FUTURE DIRECTION </a:t>
            </a:r>
          </a:p>
          <a:p>
            <a:endParaRPr lang="en-US" dirty="0"/>
          </a:p>
          <a:p>
            <a:r>
              <a:rPr lang="en-US" dirty="0"/>
              <a:t>Post Mortem</a:t>
            </a:r>
          </a:p>
          <a:p>
            <a:r>
              <a:rPr lang="en-US" dirty="0"/>
              <a:t>Discuss any difficulties that arose, and how you dealt with them</a:t>
            </a:r>
          </a:p>
          <a:p>
            <a:r>
              <a:rPr lang="en-US" dirty="0"/>
              <a:t> Discuss any additional questions that came up, but which you didn't have time to answer: What would you research next, if you had two more weeks?</a:t>
            </a:r>
          </a:p>
        </p:txBody>
      </p:sp>
      <p:sp>
        <p:nvSpPr>
          <p:cNvPr id="3" name="Rectangle 2">
            <a:extLst>
              <a:ext uri="{FF2B5EF4-FFF2-40B4-BE49-F238E27FC236}">
                <a16:creationId xmlns:a16="http://schemas.microsoft.com/office/drawing/2014/main" id="{17D18BE3-D22C-4F12-A59A-12F6C69AD181}"/>
              </a:ext>
            </a:extLst>
          </p:cNvPr>
          <p:cNvSpPr/>
          <p:nvPr/>
        </p:nvSpPr>
        <p:spPr>
          <a:xfrm>
            <a:off x="0" y="285999"/>
            <a:ext cx="12071758" cy="1292662"/>
          </a:xfrm>
          <a:prstGeom prst="rect">
            <a:avLst/>
          </a:prstGeom>
        </p:spPr>
        <p:txBody>
          <a:bodyPr wrap="square">
            <a:spAutoFit/>
          </a:bodyPr>
          <a:lstStyle/>
          <a:p>
            <a:pPr algn="ctr"/>
            <a:r>
              <a:rPr lang="en-US" sz="2400" b="1" dirty="0"/>
              <a:t>DISCUSSION</a:t>
            </a:r>
          </a:p>
          <a:p>
            <a:endParaRPr lang="en-US" dirty="0"/>
          </a:p>
          <a:p>
            <a:r>
              <a:rPr lang="en-US" dirty="0"/>
              <a:t> Discuss your findings. Did you find what you expected to find? If not, why not? What inferences or general conclusions can you draw from your analysis?</a:t>
            </a:r>
          </a:p>
        </p:txBody>
      </p:sp>
    </p:spTree>
    <p:extLst>
      <p:ext uri="{BB962C8B-B14F-4D97-AF65-F5344CB8AC3E}">
        <p14:creationId xmlns:p14="http://schemas.microsoft.com/office/powerpoint/2010/main" val="1293586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3F87E4-F86C-49BF-A1CC-E27849F279A2}"/>
              </a:ext>
            </a:extLst>
          </p:cNvPr>
          <p:cNvSpPr/>
          <p:nvPr/>
        </p:nvSpPr>
        <p:spPr>
          <a:xfrm>
            <a:off x="0" y="257854"/>
            <a:ext cx="12192000" cy="461665"/>
          </a:xfrm>
          <a:prstGeom prst="rect">
            <a:avLst/>
          </a:prstGeom>
        </p:spPr>
        <p:txBody>
          <a:bodyPr wrap="square">
            <a:spAutoFit/>
          </a:bodyPr>
          <a:lstStyle/>
          <a:p>
            <a:pPr algn="ctr"/>
            <a:r>
              <a:rPr lang="en-US" sz="2400" b="1" dirty="0"/>
              <a:t>SUMMARY</a:t>
            </a:r>
          </a:p>
        </p:txBody>
      </p:sp>
      <p:sp>
        <p:nvSpPr>
          <p:cNvPr id="3" name="Rectangle 2">
            <a:extLst>
              <a:ext uri="{FF2B5EF4-FFF2-40B4-BE49-F238E27FC236}">
                <a16:creationId xmlns:a16="http://schemas.microsoft.com/office/drawing/2014/main" id="{C0389C63-1F89-418F-86C9-215B54C091F6}"/>
              </a:ext>
            </a:extLst>
          </p:cNvPr>
          <p:cNvSpPr/>
          <p:nvPr/>
        </p:nvSpPr>
        <p:spPr>
          <a:xfrm>
            <a:off x="2418826" y="1444814"/>
            <a:ext cx="6096000" cy="646331"/>
          </a:xfrm>
          <a:prstGeom prst="rect">
            <a:avLst/>
          </a:prstGeom>
        </p:spPr>
        <p:txBody>
          <a:bodyPr>
            <a:spAutoFit/>
          </a:bodyPr>
          <a:lstStyle/>
          <a:p>
            <a:r>
              <a:rPr lang="en-US" dirty="0"/>
              <a:t>Describe whether you were able to answer these questions to your satisfaction, and briefly summarize your findings</a:t>
            </a:r>
          </a:p>
        </p:txBody>
      </p:sp>
      <p:sp>
        <p:nvSpPr>
          <p:cNvPr id="4" name="Rectangle 3">
            <a:extLst>
              <a:ext uri="{FF2B5EF4-FFF2-40B4-BE49-F238E27FC236}">
                <a16:creationId xmlns:a16="http://schemas.microsoft.com/office/drawing/2014/main" id="{124DE336-B4FB-48AE-A45B-8FD05170A764}"/>
              </a:ext>
            </a:extLst>
          </p:cNvPr>
          <p:cNvSpPr/>
          <p:nvPr/>
        </p:nvSpPr>
        <p:spPr>
          <a:xfrm>
            <a:off x="-67112" y="4620291"/>
            <a:ext cx="12191999" cy="461665"/>
          </a:xfrm>
          <a:prstGeom prst="rect">
            <a:avLst/>
          </a:prstGeom>
        </p:spPr>
        <p:txBody>
          <a:bodyPr wrap="square">
            <a:spAutoFit/>
          </a:bodyPr>
          <a:lstStyle/>
          <a:p>
            <a:pPr algn="ctr"/>
            <a:r>
              <a:rPr lang="en-US" sz="2400" b="1" dirty="0"/>
              <a:t>Questions</a:t>
            </a:r>
          </a:p>
        </p:txBody>
      </p:sp>
    </p:spTree>
    <p:extLst>
      <p:ext uri="{BB962C8B-B14F-4D97-AF65-F5344CB8AC3E}">
        <p14:creationId xmlns:p14="http://schemas.microsoft.com/office/powerpoint/2010/main" val="696196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30C71A-C1E2-4F53-B818-0FFDF7006865}"/>
              </a:ext>
            </a:extLst>
          </p:cNvPr>
          <p:cNvSpPr/>
          <p:nvPr/>
        </p:nvSpPr>
        <p:spPr>
          <a:xfrm>
            <a:off x="553673" y="571500"/>
            <a:ext cx="11266415" cy="3570208"/>
          </a:xfrm>
          <a:prstGeom prst="rect">
            <a:avLst/>
          </a:prstGeom>
        </p:spPr>
        <p:txBody>
          <a:bodyPr wrap="square">
            <a:spAutoFit/>
          </a:bodyPr>
          <a:lstStyle/>
          <a:p>
            <a:r>
              <a:rPr lang="en-US" sz="2800" b="1" u="sng" dirty="0">
                <a:latin typeface="Constantia" panose="02030602050306030303" pitchFamily="18" charset="0"/>
              </a:rPr>
              <a:t>OUTLINE</a:t>
            </a:r>
          </a:p>
          <a:p>
            <a:endParaRPr lang="en-US" dirty="0">
              <a:latin typeface="Constantia" panose="02030602050306030303" pitchFamily="18" charset="0"/>
            </a:endParaRPr>
          </a:p>
          <a:p>
            <a:pPr marL="285750" indent="-285750">
              <a:buFont typeface="Arial" panose="020B0604020202020204" pitchFamily="34" charset="0"/>
              <a:buChar char="•"/>
            </a:pPr>
            <a:r>
              <a:rPr lang="en-US" dirty="0">
                <a:latin typeface="Constantia" panose="02030602050306030303" pitchFamily="18" charset="0"/>
              </a:rPr>
              <a:t>Hypothesis</a:t>
            </a:r>
          </a:p>
          <a:p>
            <a:pPr marL="285750" indent="-285750">
              <a:buFont typeface="Arial" panose="020B0604020202020204" pitchFamily="34" charset="0"/>
              <a:buChar char="•"/>
            </a:pPr>
            <a:endParaRPr lang="en-US" dirty="0">
              <a:solidFill>
                <a:schemeClr val="accent1"/>
              </a:solidFill>
              <a:latin typeface="Constantia" panose="02030602050306030303" pitchFamily="18" charset="0"/>
            </a:endParaRPr>
          </a:p>
          <a:p>
            <a:pPr marL="285750" indent="-285750">
              <a:buFont typeface="Arial" panose="020B0604020202020204" pitchFamily="34" charset="0"/>
              <a:buChar char="•"/>
            </a:pPr>
            <a:r>
              <a:rPr lang="en-US" dirty="0">
                <a:latin typeface="Constantia" panose="02030602050306030303" pitchFamily="18" charset="0"/>
              </a:rPr>
              <a:t>Questions</a:t>
            </a:r>
          </a:p>
          <a:p>
            <a:pPr marL="285750" indent="-285750">
              <a:buFont typeface="Arial" panose="020B0604020202020204" pitchFamily="34" charset="0"/>
              <a:buChar char="•"/>
            </a:pPr>
            <a:endParaRPr lang="en-US" dirty="0">
              <a:latin typeface="Constantia" panose="02030602050306030303" pitchFamily="18" charset="0"/>
            </a:endParaRPr>
          </a:p>
          <a:p>
            <a:pPr marL="285750" indent="-285750">
              <a:buFont typeface="Arial" panose="020B0604020202020204" pitchFamily="34" charset="0"/>
              <a:buChar char="•"/>
            </a:pPr>
            <a:r>
              <a:rPr lang="en-US" dirty="0">
                <a:latin typeface="Constantia" panose="02030602050306030303" pitchFamily="18" charset="0"/>
              </a:rPr>
              <a:t>Data Sources</a:t>
            </a:r>
          </a:p>
          <a:p>
            <a:pPr marL="285750" indent="-285750">
              <a:buFont typeface="Arial" panose="020B0604020202020204" pitchFamily="34" charset="0"/>
              <a:buChar char="•"/>
            </a:pPr>
            <a:endParaRPr lang="en-US" dirty="0">
              <a:latin typeface="Constantia" panose="02030602050306030303" pitchFamily="18" charset="0"/>
            </a:endParaRPr>
          </a:p>
          <a:p>
            <a:pPr marL="285750" indent="-285750">
              <a:buFont typeface="Arial" panose="020B0604020202020204" pitchFamily="34" charset="0"/>
              <a:buChar char="•"/>
            </a:pPr>
            <a:r>
              <a:rPr lang="en-US" dirty="0">
                <a:latin typeface="Constantia" panose="02030602050306030303" pitchFamily="18" charset="0"/>
              </a:rPr>
              <a:t>Data Cleanup and Exploration</a:t>
            </a:r>
          </a:p>
          <a:p>
            <a:pPr marL="285750" indent="-285750">
              <a:buFont typeface="Arial" panose="020B0604020202020204" pitchFamily="34" charset="0"/>
              <a:buChar char="•"/>
            </a:pPr>
            <a:endParaRPr lang="en-US" dirty="0">
              <a:latin typeface="Constantia" panose="02030602050306030303" pitchFamily="18" charset="0"/>
            </a:endParaRPr>
          </a:p>
          <a:p>
            <a:pPr marL="285750" indent="-285750">
              <a:buFont typeface="Arial" panose="020B0604020202020204" pitchFamily="34" charset="0"/>
              <a:buChar char="•"/>
            </a:pPr>
            <a:r>
              <a:rPr lang="en-US" dirty="0">
                <a:latin typeface="Constantia" panose="02030602050306030303" pitchFamily="18" charset="0"/>
              </a:rPr>
              <a:t>Data Analysis</a:t>
            </a:r>
          </a:p>
          <a:p>
            <a:endParaRPr lang="en-US" dirty="0">
              <a:latin typeface="Constantia" panose="02030602050306030303" pitchFamily="18" charset="0"/>
            </a:endParaRPr>
          </a:p>
        </p:txBody>
      </p:sp>
      <p:pic>
        <p:nvPicPr>
          <p:cNvPr id="3" name="Picture 2">
            <a:extLst>
              <a:ext uri="{FF2B5EF4-FFF2-40B4-BE49-F238E27FC236}">
                <a16:creationId xmlns:a16="http://schemas.microsoft.com/office/drawing/2014/main" id="{047E7436-B513-49EE-909C-58E7CB96CAC6}"/>
              </a:ext>
            </a:extLst>
          </p:cNvPr>
          <p:cNvPicPr>
            <a:picLocks noChangeAspect="1"/>
          </p:cNvPicPr>
          <p:nvPr/>
        </p:nvPicPr>
        <p:blipFill>
          <a:blip r:embed="rId2"/>
          <a:stretch>
            <a:fillRect/>
          </a:stretch>
        </p:blipFill>
        <p:spPr>
          <a:xfrm>
            <a:off x="5505157" y="571500"/>
            <a:ext cx="5715000" cy="5715000"/>
          </a:xfrm>
          <a:prstGeom prst="rect">
            <a:avLst/>
          </a:prstGeom>
          <a:ln>
            <a:noFill/>
          </a:ln>
          <a:effectLst>
            <a:softEdge rad="112500"/>
          </a:effectLst>
        </p:spPr>
      </p:pic>
    </p:spTree>
    <p:extLst>
      <p:ext uri="{BB962C8B-B14F-4D97-AF65-F5344CB8AC3E}">
        <p14:creationId xmlns:p14="http://schemas.microsoft.com/office/powerpoint/2010/main" val="769917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3725BB-1A0D-4054-B10E-DFFA225C4598}"/>
              </a:ext>
            </a:extLst>
          </p:cNvPr>
          <p:cNvSpPr>
            <a:spLocks noGrp="1"/>
          </p:cNvSpPr>
          <p:nvPr>
            <p:ph type="body" idx="1"/>
          </p:nvPr>
        </p:nvSpPr>
        <p:spPr>
          <a:xfrm>
            <a:off x="839788" y="159303"/>
            <a:ext cx="5157787" cy="823912"/>
          </a:xfrm>
        </p:spPr>
        <p:txBody>
          <a:bodyPr/>
          <a:lstStyle/>
          <a:p>
            <a:pPr algn="ctr"/>
            <a:r>
              <a:rPr lang="en-US" sz="2800" dirty="0">
                <a:latin typeface="Constantia" panose="02030602050306030303" pitchFamily="18" charset="0"/>
              </a:rPr>
              <a:t>HYPOTHESIS</a:t>
            </a:r>
            <a:endParaRPr lang="en-US" dirty="0">
              <a:latin typeface="Constantia" panose="02030602050306030303" pitchFamily="18" charset="0"/>
            </a:endParaRPr>
          </a:p>
        </p:txBody>
      </p:sp>
      <p:sp>
        <p:nvSpPr>
          <p:cNvPr id="4" name="Content Placeholder 3">
            <a:extLst>
              <a:ext uri="{FF2B5EF4-FFF2-40B4-BE49-F238E27FC236}">
                <a16:creationId xmlns:a16="http://schemas.microsoft.com/office/drawing/2014/main" id="{6CD0212E-54C0-4982-8B2A-3CC9ED8FCBFA}"/>
              </a:ext>
            </a:extLst>
          </p:cNvPr>
          <p:cNvSpPr>
            <a:spLocks noGrp="1"/>
          </p:cNvSpPr>
          <p:nvPr>
            <p:ph sz="half" idx="2"/>
          </p:nvPr>
        </p:nvSpPr>
        <p:spPr>
          <a:xfrm>
            <a:off x="839788" y="1380564"/>
            <a:ext cx="5157787" cy="3684588"/>
          </a:xfrm>
        </p:spPr>
        <p:txBody>
          <a:bodyPr>
            <a:normAutofit/>
          </a:bodyPr>
          <a:lstStyle/>
          <a:p>
            <a:pPr>
              <a:buFontTx/>
              <a:buChar char="-"/>
            </a:pPr>
            <a:r>
              <a:rPr lang="en-US" sz="1800" dirty="0">
                <a:latin typeface="Constantia" panose="02030602050306030303" pitchFamily="18" charset="0"/>
              </a:rPr>
              <a:t>Population size influences the number of LTE cell towers.</a:t>
            </a:r>
          </a:p>
          <a:p>
            <a:pPr marL="0" indent="0">
              <a:buNone/>
            </a:pPr>
            <a:endParaRPr lang="en-US" dirty="0"/>
          </a:p>
        </p:txBody>
      </p:sp>
      <p:sp>
        <p:nvSpPr>
          <p:cNvPr id="5" name="Text Placeholder 4">
            <a:extLst>
              <a:ext uri="{FF2B5EF4-FFF2-40B4-BE49-F238E27FC236}">
                <a16:creationId xmlns:a16="http://schemas.microsoft.com/office/drawing/2014/main" id="{75215457-9207-47AA-B06D-4C475FFC9D94}"/>
              </a:ext>
            </a:extLst>
          </p:cNvPr>
          <p:cNvSpPr>
            <a:spLocks noGrp="1"/>
          </p:cNvSpPr>
          <p:nvPr>
            <p:ph type="body" sz="quarter" idx="3"/>
          </p:nvPr>
        </p:nvSpPr>
        <p:spPr>
          <a:xfrm>
            <a:off x="6600038" y="128140"/>
            <a:ext cx="5183188" cy="823912"/>
          </a:xfrm>
        </p:spPr>
        <p:txBody>
          <a:bodyPr/>
          <a:lstStyle/>
          <a:p>
            <a:r>
              <a:rPr lang="en-US" sz="2800" dirty="0">
                <a:latin typeface="Constantia" panose="02030602050306030303" pitchFamily="18" charset="0"/>
              </a:rPr>
              <a:t>QUESTIONS</a:t>
            </a:r>
            <a:endParaRPr lang="en-US" dirty="0">
              <a:latin typeface="Constantia" panose="02030602050306030303" pitchFamily="18" charset="0"/>
            </a:endParaRPr>
          </a:p>
        </p:txBody>
      </p:sp>
      <p:sp>
        <p:nvSpPr>
          <p:cNvPr id="6" name="Content Placeholder 5">
            <a:extLst>
              <a:ext uri="{FF2B5EF4-FFF2-40B4-BE49-F238E27FC236}">
                <a16:creationId xmlns:a16="http://schemas.microsoft.com/office/drawing/2014/main" id="{D0D3F62D-A68D-44C6-B455-F06E827CF063}"/>
              </a:ext>
            </a:extLst>
          </p:cNvPr>
          <p:cNvSpPr>
            <a:spLocks noGrp="1"/>
          </p:cNvSpPr>
          <p:nvPr>
            <p:ph sz="quarter" idx="4"/>
          </p:nvPr>
        </p:nvSpPr>
        <p:spPr>
          <a:xfrm>
            <a:off x="6600038" y="1378179"/>
            <a:ext cx="5183188" cy="3684588"/>
          </a:xfrm>
        </p:spPr>
        <p:txBody>
          <a:bodyPr>
            <a:normAutofit/>
          </a:bodyPr>
          <a:lstStyle/>
          <a:p>
            <a:pPr marL="285750" indent="-285750">
              <a:buFontTx/>
              <a:buChar char="-"/>
            </a:pPr>
            <a:r>
              <a:rPr lang="en-US" sz="1800" dirty="0">
                <a:latin typeface="Constantia" panose="02030602050306030303" pitchFamily="18" charset="0"/>
              </a:rPr>
              <a:t>Does the population size influence the number of LTE cell towers in a geographical location?</a:t>
            </a:r>
          </a:p>
          <a:p>
            <a:pPr marL="285750" indent="-285750">
              <a:buFontTx/>
              <a:buChar char="-"/>
            </a:pPr>
            <a:r>
              <a:rPr lang="en-US" sz="1800" dirty="0">
                <a:latin typeface="Constantia" panose="02030602050306030303" pitchFamily="18" charset="0"/>
              </a:rPr>
              <a:t>Does the median income influence the number of LTE cell tower in a geographical location?</a:t>
            </a:r>
          </a:p>
          <a:p>
            <a:pPr marL="285750" indent="-285750">
              <a:buFontTx/>
              <a:buChar char="-"/>
            </a:pPr>
            <a:r>
              <a:rPr lang="en-US" sz="1800" dirty="0">
                <a:latin typeface="Constantia" panose="02030602050306030303" pitchFamily="18" charset="0"/>
              </a:rPr>
              <a:t>Do counts of towers represent an increase in cell signal?</a:t>
            </a:r>
          </a:p>
          <a:p>
            <a:pPr marL="285750" indent="-285750">
              <a:buFontTx/>
              <a:buChar char="-"/>
            </a:pPr>
            <a:r>
              <a:rPr lang="en-US" sz="1800" dirty="0">
                <a:latin typeface="Constantia" panose="02030602050306030303" pitchFamily="18" charset="0"/>
              </a:rPr>
              <a:t>Are there other components on a cell tower that increase cell signal and do not require additional towers to be built?</a:t>
            </a:r>
          </a:p>
          <a:p>
            <a:pPr marL="285750" indent="-285750">
              <a:buFontTx/>
              <a:buChar char="-"/>
            </a:pPr>
            <a:r>
              <a:rPr lang="en-US" sz="1800" dirty="0">
                <a:latin typeface="Constantia" panose="02030602050306030303" pitchFamily="18" charset="0"/>
              </a:rPr>
              <a:t>What carrier has the best cellular coverage?</a:t>
            </a:r>
          </a:p>
          <a:p>
            <a:pPr marL="0" indent="0">
              <a:buNone/>
            </a:pPr>
            <a:r>
              <a:rPr lang="en-US" sz="1800" dirty="0">
                <a:latin typeface="Constantia" panose="02030602050306030303" pitchFamily="18" charset="0"/>
              </a:rPr>
              <a:t> </a:t>
            </a:r>
          </a:p>
        </p:txBody>
      </p:sp>
      <p:pic>
        <p:nvPicPr>
          <p:cNvPr id="7" name="Picture 6">
            <a:extLst>
              <a:ext uri="{FF2B5EF4-FFF2-40B4-BE49-F238E27FC236}">
                <a16:creationId xmlns:a16="http://schemas.microsoft.com/office/drawing/2014/main" id="{464769F1-2C27-4A7E-816F-7CFE8A7C86A3}"/>
              </a:ext>
            </a:extLst>
          </p:cNvPr>
          <p:cNvPicPr>
            <a:picLocks noChangeAspect="1"/>
          </p:cNvPicPr>
          <p:nvPr/>
        </p:nvPicPr>
        <p:blipFill>
          <a:blip r:embed="rId2"/>
          <a:stretch>
            <a:fillRect/>
          </a:stretch>
        </p:blipFill>
        <p:spPr>
          <a:xfrm>
            <a:off x="564495" y="2175262"/>
            <a:ext cx="5249499" cy="3447171"/>
          </a:xfrm>
          <a:prstGeom prst="rect">
            <a:avLst/>
          </a:prstGeom>
        </p:spPr>
      </p:pic>
    </p:spTree>
    <p:extLst>
      <p:ext uri="{BB962C8B-B14F-4D97-AF65-F5344CB8AC3E}">
        <p14:creationId xmlns:p14="http://schemas.microsoft.com/office/powerpoint/2010/main" val="62903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A52F-6789-4328-BC95-A7865F9E0070}"/>
              </a:ext>
            </a:extLst>
          </p:cNvPr>
          <p:cNvSpPr/>
          <p:nvPr/>
        </p:nvSpPr>
        <p:spPr>
          <a:xfrm>
            <a:off x="0" y="193831"/>
            <a:ext cx="12192000" cy="4524315"/>
          </a:xfrm>
          <a:prstGeom prst="rect">
            <a:avLst/>
          </a:prstGeom>
        </p:spPr>
        <p:txBody>
          <a:bodyPr wrap="square">
            <a:spAutoFit/>
          </a:bodyPr>
          <a:lstStyle/>
          <a:p>
            <a:pPr algn="ctr"/>
            <a:r>
              <a:rPr lang="en-US" sz="2800" b="1" dirty="0">
                <a:latin typeface="Constantia" panose="02030602050306030303" pitchFamily="18" charset="0"/>
              </a:rPr>
              <a:t>DATA</a:t>
            </a:r>
            <a:endParaRPr lang="en-US" sz="2400" b="1" dirty="0">
              <a:latin typeface="Constantia" panose="02030602050306030303" pitchFamily="18" charset="0"/>
            </a:endParaRPr>
          </a:p>
          <a:p>
            <a:r>
              <a:rPr lang="en-US" dirty="0">
                <a:latin typeface="Constantia" panose="02030602050306030303" pitchFamily="18" charset="0"/>
              </a:rPr>
              <a:t> 	</a:t>
            </a:r>
            <a:r>
              <a:rPr lang="en-US" sz="1600" b="1" dirty="0">
                <a:latin typeface="Constantia" panose="02030602050306030303" pitchFamily="18" charset="0"/>
              </a:rPr>
              <a:t>We sourced 3 main pieces of data:</a:t>
            </a:r>
          </a:p>
          <a:p>
            <a:pPr marL="285750" indent="-285750">
              <a:buFontTx/>
              <a:buChar char="-"/>
            </a:pPr>
            <a:endParaRPr lang="en-US" sz="1600" dirty="0">
              <a:solidFill>
                <a:schemeClr val="accent1"/>
              </a:solidFill>
              <a:latin typeface="Constantia" panose="02030602050306030303" pitchFamily="18" charset="0"/>
            </a:endParaRPr>
          </a:p>
          <a:p>
            <a:pPr marL="742950" lvl="1" indent="-285750">
              <a:buFont typeface="Arial" panose="020B0604020202020204" pitchFamily="34" charset="0"/>
              <a:buChar char="•"/>
            </a:pPr>
            <a:r>
              <a:rPr lang="en-US" sz="1600" dirty="0">
                <a:latin typeface="Constantia" panose="02030602050306030303" pitchFamily="18" charset="0"/>
              </a:rPr>
              <a:t>Census data was pulled from the census </a:t>
            </a:r>
            <a:r>
              <a:rPr lang="en-US" sz="1600" dirty="0" err="1">
                <a:latin typeface="Constantia" panose="02030602050306030303" pitchFamily="18" charset="0"/>
              </a:rPr>
              <a:t>api</a:t>
            </a:r>
            <a:r>
              <a:rPr lang="en-US" sz="1600" dirty="0">
                <a:latin typeface="Constantia" panose="02030602050306030303" pitchFamily="18" charset="0"/>
              </a:rPr>
              <a:t> to capture the median income and population size based on zip code.</a:t>
            </a:r>
          </a:p>
          <a:p>
            <a:pPr marL="285750" indent="-285750">
              <a:buFont typeface="Arial" panose="020B0604020202020204" pitchFamily="34" charset="0"/>
              <a:buChar char="•"/>
            </a:pPr>
            <a:endParaRPr lang="en-US" sz="1600" dirty="0">
              <a:latin typeface="Constantia" panose="02030602050306030303" pitchFamily="18" charset="0"/>
            </a:endParaRPr>
          </a:p>
          <a:p>
            <a:pPr marL="742950" lvl="1" indent="-285750">
              <a:buFont typeface="Arial" panose="020B0604020202020204" pitchFamily="34" charset="0"/>
              <a:buChar char="•"/>
            </a:pPr>
            <a:r>
              <a:rPr lang="en-US" sz="1600" dirty="0">
                <a:latin typeface="Constantia" panose="02030602050306030303" pitchFamily="18" charset="0"/>
              </a:rPr>
              <a:t>A zip code csv was sourced from </a:t>
            </a:r>
            <a:r>
              <a:rPr lang="en-US" sz="1600" dirty="0">
                <a:latin typeface="Constantia" panose="02030602050306030303" pitchFamily="18" charset="0"/>
                <a:hlinkClick r:id="rId2">
                  <a:extLst>
                    <a:ext uri="{A12FA001-AC4F-418D-AE19-62706E023703}">
                      <ahyp:hlinkClr xmlns:ahyp="http://schemas.microsoft.com/office/drawing/2018/hyperlinkcolor" val="tx"/>
                    </a:ext>
                  </a:extLst>
                </a:hlinkClick>
              </a:rPr>
              <a:t>https://simplemaps.com/data/us-zips</a:t>
            </a:r>
            <a:r>
              <a:rPr lang="en-US" sz="1600" dirty="0">
                <a:latin typeface="Constantia" panose="02030602050306030303" pitchFamily="18" charset="0"/>
              </a:rPr>
              <a:t> to add City and State to the Census data.</a:t>
            </a:r>
          </a:p>
          <a:p>
            <a:pPr marL="285750" indent="-285750">
              <a:buFont typeface="Arial" panose="020B0604020202020204" pitchFamily="34" charset="0"/>
              <a:buChar char="•"/>
            </a:pPr>
            <a:endParaRPr lang="en-US" sz="1600" dirty="0">
              <a:latin typeface="Constantia" panose="02030602050306030303" pitchFamily="18" charset="0"/>
            </a:endParaRPr>
          </a:p>
          <a:p>
            <a:pPr marL="742950" lvl="1" indent="-285750">
              <a:buFont typeface="Arial" panose="020B0604020202020204" pitchFamily="34" charset="0"/>
              <a:buChar char="•"/>
            </a:pPr>
            <a:r>
              <a:rPr lang="en-US" sz="1600" dirty="0">
                <a:latin typeface="Constantia" panose="02030602050306030303" pitchFamily="18" charset="0"/>
              </a:rPr>
              <a:t>Cell tower csv was sourced from </a:t>
            </a:r>
            <a:r>
              <a:rPr lang="en-US" sz="1600" dirty="0">
                <a:latin typeface="Constantia" panose="02030602050306030303" pitchFamily="18" charset="0"/>
                <a:hlinkClick r:id="rId3">
                  <a:extLst>
                    <a:ext uri="{A12FA001-AC4F-418D-AE19-62706E023703}">
                      <ahyp:hlinkClr xmlns:ahyp="http://schemas.microsoft.com/office/drawing/2018/hyperlinkcolor" val="tx"/>
                    </a:ext>
                  </a:extLst>
                </a:hlinkClick>
              </a:rPr>
              <a:t>https://www.opencellid.org</a:t>
            </a:r>
            <a:endParaRPr lang="en-US" sz="1600" dirty="0">
              <a:latin typeface="Constantia" panose="02030602050306030303" pitchFamily="18" charset="0"/>
            </a:endParaRPr>
          </a:p>
          <a:p>
            <a:pPr marL="285750" indent="-285750">
              <a:buFontTx/>
              <a:buChar char="-"/>
            </a:pPr>
            <a:endParaRPr lang="en-US" sz="1600" dirty="0">
              <a:latin typeface="Constantia" panose="02030602050306030303" pitchFamily="18" charset="0"/>
            </a:endParaRPr>
          </a:p>
          <a:p>
            <a:r>
              <a:rPr lang="en-US" sz="1600" dirty="0">
                <a:latin typeface="Constantia" panose="02030602050306030303" pitchFamily="18" charset="0"/>
              </a:rPr>
              <a:t>	Data was sourced from multiple endpoints. The easiest data to capture was the census data and we trusted the accuracy.  To 	expand on the census data we searched the internet for a zip code csv which we secured. On the other hand the cell tower data 	was much more difficult to come by. We first explored APIs to identify if there was a free API we could utilize. However, we were 	not able to locate a free service thru an API. We then turned to searching the internet for a csv file. After, posting on a forum 	someone directed us to opencellid.org which had a csv file. </a:t>
            </a:r>
          </a:p>
          <a:p>
            <a:endParaRPr lang="en-US" sz="1600" dirty="0">
              <a:latin typeface="Constantia" panose="02030602050306030303" pitchFamily="18" charset="0"/>
            </a:endParaRPr>
          </a:p>
          <a:p>
            <a:r>
              <a:rPr lang="en-US" sz="1600" dirty="0">
                <a:latin typeface="Constantia" panose="02030602050306030303" pitchFamily="18" charset="0"/>
              </a:rPr>
              <a:t> </a:t>
            </a:r>
            <a:endParaRPr lang="en-US" sz="1600" dirty="0">
              <a:solidFill>
                <a:schemeClr val="accent1"/>
              </a:solidFill>
              <a:latin typeface="Constantia" panose="02030602050306030303" pitchFamily="18" charset="0"/>
            </a:endParaRPr>
          </a:p>
          <a:p>
            <a:endParaRPr lang="en-US" dirty="0"/>
          </a:p>
        </p:txBody>
      </p:sp>
      <p:pic>
        <p:nvPicPr>
          <p:cNvPr id="3" name="Picture 2">
            <a:extLst>
              <a:ext uri="{FF2B5EF4-FFF2-40B4-BE49-F238E27FC236}">
                <a16:creationId xmlns:a16="http://schemas.microsoft.com/office/drawing/2014/main" id="{99FC38D3-4EF3-4D81-B738-F6603BF3358E}"/>
              </a:ext>
            </a:extLst>
          </p:cNvPr>
          <p:cNvPicPr>
            <a:picLocks noChangeAspect="1"/>
          </p:cNvPicPr>
          <p:nvPr/>
        </p:nvPicPr>
        <p:blipFill>
          <a:blip r:embed="rId4"/>
          <a:stretch>
            <a:fillRect/>
          </a:stretch>
        </p:blipFill>
        <p:spPr>
          <a:xfrm>
            <a:off x="505658" y="4431887"/>
            <a:ext cx="3986444" cy="1930278"/>
          </a:xfrm>
          <a:prstGeom prst="rect">
            <a:avLst/>
          </a:prstGeom>
        </p:spPr>
      </p:pic>
      <p:pic>
        <p:nvPicPr>
          <p:cNvPr id="4" name="Picture 3">
            <a:extLst>
              <a:ext uri="{FF2B5EF4-FFF2-40B4-BE49-F238E27FC236}">
                <a16:creationId xmlns:a16="http://schemas.microsoft.com/office/drawing/2014/main" id="{FE44C0EB-4646-4585-9676-320FD35E1082}"/>
              </a:ext>
            </a:extLst>
          </p:cNvPr>
          <p:cNvPicPr>
            <a:picLocks noChangeAspect="1"/>
          </p:cNvPicPr>
          <p:nvPr/>
        </p:nvPicPr>
        <p:blipFill>
          <a:blip r:embed="rId5"/>
          <a:stretch>
            <a:fillRect/>
          </a:stretch>
        </p:blipFill>
        <p:spPr>
          <a:xfrm>
            <a:off x="4417752" y="4283618"/>
            <a:ext cx="3474498" cy="2316332"/>
          </a:xfrm>
          <a:prstGeom prst="rect">
            <a:avLst/>
          </a:prstGeom>
        </p:spPr>
      </p:pic>
      <p:pic>
        <p:nvPicPr>
          <p:cNvPr id="6" name="Picture 5">
            <a:extLst>
              <a:ext uri="{FF2B5EF4-FFF2-40B4-BE49-F238E27FC236}">
                <a16:creationId xmlns:a16="http://schemas.microsoft.com/office/drawing/2014/main" id="{D7BD5C26-B099-4AE3-B385-7BFE255B36B7}"/>
              </a:ext>
            </a:extLst>
          </p:cNvPr>
          <p:cNvPicPr>
            <a:picLocks noChangeAspect="1"/>
          </p:cNvPicPr>
          <p:nvPr/>
        </p:nvPicPr>
        <p:blipFill>
          <a:blip r:embed="rId6"/>
          <a:stretch>
            <a:fillRect/>
          </a:stretch>
        </p:blipFill>
        <p:spPr>
          <a:xfrm>
            <a:off x="8538514" y="4350762"/>
            <a:ext cx="2949191" cy="2249188"/>
          </a:xfrm>
          <a:prstGeom prst="rect">
            <a:avLst/>
          </a:prstGeom>
        </p:spPr>
      </p:pic>
    </p:spTree>
    <p:extLst>
      <p:ext uri="{BB962C8B-B14F-4D97-AF65-F5344CB8AC3E}">
        <p14:creationId xmlns:p14="http://schemas.microsoft.com/office/powerpoint/2010/main" val="230536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E6C5D1-00DB-476D-BA15-C3C8336B8AA4}"/>
              </a:ext>
            </a:extLst>
          </p:cNvPr>
          <p:cNvSpPr/>
          <p:nvPr/>
        </p:nvSpPr>
        <p:spPr>
          <a:xfrm>
            <a:off x="0" y="365775"/>
            <a:ext cx="12192000" cy="1477328"/>
          </a:xfrm>
          <a:prstGeom prst="rect">
            <a:avLst/>
          </a:prstGeom>
        </p:spPr>
        <p:txBody>
          <a:bodyPr wrap="square">
            <a:spAutoFit/>
          </a:bodyPr>
          <a:lstStyle/>
          <a:p>
            <a:pPr algn="ctr"/>
            <a:r>
              <a:rPr lang="en-US" sz="2800" b="1" dirty="0">
                <a:latin typeface="Constantia" panose="02030602050306030303" pitchFamily="18" charset="0"/>
              </a:rPr>
              <a:t>DATA CLEANUP &amp; EXPLORATION</a:t>
            </a:r>
          </a:p>
          <a:p>
            <a:endParaRPr lang="en-US" sz="1600" dirty="0">
              <a:latin typeface="Constantia" panose="02030602050306030303" pitchFamily="18" charset="0"/>
            </a:endParaRPr>
          </a:p>
          <a:p>
            <a:r>
              <a:rPr lang="en-US" b="1" dirty="0">
                <a:latin typeface="Constantia" panose="02030602050306030303" pitchFamily="18" charset="0"/>
              </a:rPr>
              <a:t>	</a:t>
            </a:r>
            <a:r>
              <a:rPr lang="en-US" b="1" u="sng" dirty="0">
                <a:latin typeface="Constantia" panose="02030602050306030303" pitchFamily="18" charset="0"/>
              </a:rPr>
              <a:t>Census Data</a:t>
            </a:r>
          </a:p>
          <a:p>
            <a:pPr marL="1200150" lvl="2" indent="-285750">
              <a:buFont typeface="Arial" panose="020B0604020202020204" pitchFamily="34" charset="0"/>
              <a:buChar char="•"/>
            </a:pPr>
            <a:r>
              <a:rPr lang="en-US" sz="1400" dirty="0">
                <a:latin typeface="Constantia" panose="02030602050306030303" pitchFamily="18" charset="0"/>
              </a:rPr>
              <a:t>The census data was relatively straight forward. The only cleanup we performed was dropping median income less than zero.</a:t>
            </a:r>
          </a:p>
          <a:p>
            <a:pPr marL="1200150" lvl="2" indent="-285750">
              <a:buFont typeface="Arial" panose="020B0604020202020204" pitchFamily="34" charset="0"/>
              <a:buChar char="•"/>
            </a:pPr>
            <a:r>
              <a:rPr lang="en-US" sz="1400" dirty="0">
                <a:latin typeface="Constantia" panose="02030602050306030303" pitchFamily="18" charset="0"/>
              </a:rPr>
              <a:t>We did add city and state to the census data to later merge with the cell tower data.</a:t>
            </a:r>
          </a:p>
        </p:txBody>
      </p:sp>
      <p:sp>
        <p:nvSpPr>
          <p:cNvPr id="3" name="Rectangle 2">
            <a:extLst>
              <a:ext uri="{FF2B5EF4-FFF2-40B4-BE49-F238E27FC236}">
                <a16:creationId xmlns:a16="http://schemas.microsoft.com/office/drawing/2014/main" id="{33796DD6-46A0-4A1C-AD15-3CEE45424D33}"/>
              </a:ext>
            </a:extLst>
          </p:cNvPr>
          <p:cNvSpPr/>
          <p:nvPr/>
        </p:nvSpPr>
        <p:spPr>
          <a:xfrm>
            <a:off x="0" y="2704853"/>
            <a:ext cx="11870422" cy="2769989"/>
          </a:xfrm>
          <a:prstGeom prst="rect">
            <a:avLst/>
          </a:prstGeom>
        </p:spPr>
        <p:txBody>
          <a:bodyPr wrap="square">
            <a:spAutoFit/>
          </a:bodyPr>
          <a:lstStyle/>
          <a:p>
            <a:endParaRPr lang="en-US" sz="1600" dirty="0">
              <a:latin typeface="Constantia" panose="02030602050306030303" pitchFamily="18" charset="0"/>
            </a:endParaRPr>
          </a:p>
          <a:p>
            <a:r>
              <a:rPr lang="en-US" b="1" dirty="0">
                <a:latin typeface="Constantia" panose="02030602050306030303" pitchFamily="18" charset="0"/>
              </a:rPr>
              <a:t>	</a:t>
            </a:r>
            <a:r>
              <a:rPr lang="en-US" b="1" u="sng" dirty="0">
                <a:latin typeface="Constantia" panose="02030602050306030303" pitchFamily="18" charset="0"/>
              </a:rPr>
              <a:t>Cell Tower Data</a:t>
            </a:r>
          </a:p>
          <a:p>
            <a:pPr marL="1200150" lvl="2" indent="-285750">
              <a:buFont typeface="Arial" panose="020B0604020202020204" pitchFamily="34" charset="0"/>
              <a:buChar char="•"/>
            </a:pPr>
            <a:r>
              <a:rPr lang="en-US" sz="1400" dirty="0">
                <a:latin typeface="Constantia" panose="02030602050306030303" pitchFamily="18" charset="0"/>
              </a:rPr>
              <a:t>The first thing we noticed was how large the csv file was. We found that the file contained information for multiple countries. We set up parameters to only source the United States.</a:t>
            </a:r>
          </a:p>
          <a:p>
            <a:pPr marL="1200150" lvl="2" indent="-285750">
              <a:buFont typeface="Arial" panose="020B0604020202020204" pitchFamily="34" charset="0"/>
              <a:buChar char="•"/>
            </a:pPr>
            <a:r>
              <a:rPr lang="en-US" sz="1400" dirty="0">
                <a:latin typeface="Constantia" panose="02030602050306030303" pitchFamily="18" charset="0"/>
              </a:rPr>
              <a:t>We also found that the records were not based on cell towers but something much more granular. Through researching the different data points we believe the records are by aggregate of cellular emissions and the metrics are analyzing the collected signal for that day.</a:t>
            </a:r>
          </a:p>
          <a:p>
            <a:pPr marL="1200150" lvl="2" indent="-285750">
              <a:buFont typeface="Arial" panose="020B0604020202020204" pitchFamily="34" charset="0"/>
              <a:buChar char="•"/>
            </a:pPr>
            <a:r>
              <a:rPr lang="en-US" sz="1400" dirty="0">
                <a:latin typeface="Constantia" panose="02030602050306030303" pitchFamily="18" charset="0"/>
              </a:rPr>
              <a:t>Another issue we ran into was merging zip code data on the area field. The area field is the zip code field in the cell data but doesn’t have a consistent format. In some instances it had more than 5 characters and in others it had less.</a:t>
            </a:r>
          </a:p>
          <a:p>
            <a:pPr marL="1200150" lvl="2" indent="-285750">
              <a:buFont typeface="Arial" panose="020B0604020202020204" pitchFamily="34" charset="0"/>
              <a:buChar char="•"/>
            </a:pPr>
            <a:r>
              <a:rPr lang="en-US" sz="1400" dirty="0">
                <a:latin typeface="Constantia" panose="02030602050306030303" pitchFamily="18" charset="0"/>
              </a:rPr>
              <a:t>Merging the cell tower data and the census data proved to be difficult. We used zip code as the merge however the cell tower data had far fewer records.  The cell tower data had 7,630 records while the census data had 33,120. Once the tables were merged the join only produced 2,422 viable records.</a:t>
            </a:r>
          </a:p>
          <a:p>
            <a:pPr marL="1200150" lvl="2" indent="-285750">
              <a:buFont typeface="Arial" panose="020B0604020202020204" pitchFamily="34" charset="0"/>
              <a:buChar char="•"/>
            </a:pPr>
            <a:r>
              <a:rPr lang="en-US" sz="1400" dirty="0">
                <a:latin typeface="Constantia" panose="02030602050306030303" pitchFamily="18" charset="0"/>
              </a:rPr>
              <a:t>Even after cleaning and exploring the data we recognize that the cell tower data is not reliable. 	</a:t>
            </a:r>
          </a:p>
        </p:txBody>
      </p:sp>
      <p:sp>
        <p:nvSpPr>
          <p:cNvPr id="5" name="Rectangle 4">
            <a:extLst>
              <a:ext uri="{FF2B5EF4-FFF2-40B4-BE49-F238E27FC236}">
                <a16:creationId xmlns:a16="http://schemas.microsoft.com/office/drawing/2014/main" id="{CC0BB883-47AE-4BE2-A219-E6179727F7A2}"/>
              </a:ext>
            </a:extLst>
          </p:cNvPr>
          <p:cNvSpPr/>
          <p:nvPr/>
        </p:nvSpPr>
        <p:spPr>
          <a:xfrm>
            <a:off x="925584" y="2120078"/>
            <a:ext cx="10198217" cy="584775"/>
          </a:xfrm>
          <a:prstGeom prst="rect">
            <a:avLst/>
          </a:prstGeom>
        </p:spPr>
        <p:txBody>
          <a:bodyPr wrap="square">
            <a:spAutoFit/>
          </a:bodyPr>
          <a:lstStyle/>
          <a:p>
            <a:r>
              <a:rPr lang="en-US" b="1" u="sng" dirty="0">
                <a:latin typeface="Constantia" panose="02030602050306030303" pitchFamily="18" charset="0"/>
              </a:rPr>
              <a:t>Zip Code</a:t>
            </a:r>
          </a:p>
          <a:p>
            <a:pPr marL="285750" indent="-285750">
              <a:buFont typeface="Arial" panose="020B0604020202020204" pitchFamily="34" charset="0"/>
              <a:buChar char="•"/>
            </a:pPr>
            <a:r>
              <a:rPr lang="en-US" sz="1400" dirty="0">
                <a:latin typeface="Constantia" panose="02030602050306030303" pitchFamily="18" charset="0"/>
              </a:rPr>
              <a:t>This file was straight forward. It contained the necessary data and did not provide any issues.</a:t>
            </a:r>
          </a:p>
        </p:txBody>
      </p:sp>
      <p:sp>
        <p:nvSpPr>
          <p:cNvPr id="6" name="Rectangle 5">
            <a:extLst>
              <a:ext uri="{FF2B5EF4-FFF2-40B4-BE49-F238E27FC236}">
                <a16:creationId xmlns:a16="http://schemas.microsoft.com/office/drawing/2014/main" id="{AE9CDDC0-92CE-44F3-927B-F70AEBE24E76}"/>
              </a:ext>
            </a:extLst>
          </p:cNvPr>
          <p:cNvSpPr/>
          <p:nvPr/>
        </p:nvSpPr>
        <p:spPr>
          <a:xfrm>
            <a:off x="925584" y="5678477"/>
            <a:ext cx="6096000" cy="584775"/>
          </a:xfrm>
          <a:prstGeom prst="rect">
            <a:avLst/>
          </a:prstGeom>
        </p:spPr>
        <p:txBody>
          <a:bodyPr>
            <a:spAutoFit/>
          </a:bodyPr>
          <a:lstStyle/>
          <a:p>
            <a:r>
              <a:rPr lang="en-US" sz="1400" dirty="0">
                <a:latin typeface="Constantia" panose="02030602050306030303" pitchFamily="18" charset="0"/>
              </a:rPr>
              <a:t> </a:t>
            </a:r>
            <a:r>
              <a:rPr lang="en-US" b="1" u="sng" dirty="0">
                <a:latin typeface="Constantia" panose="02030602050306030303" pitchFamily="18" charset="0"/>
              </a:rPr>
              <a:t>Insights from the data exploration process</a:t>
            </a:r>
          </a:p>
          <a:p>
            <a:pPr marL="285750" indent="-285750">
              <a:buFont typeface="Arial" panose="020B0604020202020204" pitchFamily="34" charset="0"/>
              <a:buChar char="•"/>
            </a:pPr>
            <a:r>
              <a:rPr lang="en-US" sz="1400" dirty="0">
                <a:latin typeface="Constantia" panose="02030602050306030303" pitchFamily="18" charset="0"/>
              </a:rPr>
              <a:t>The cell tower data is not a good source.</a:t>
            </a:r>
          </a:p>
        </p:txBody>
      </p:sp>
    </p:spTree>
    <p:extLst>
      <p:ext uri="{BB962C8B-B14F-4D97-AF65-F5344CB8AC3E}">
        <p14:creationId xmlns:p14="http://schemas.microsoft.com/office/powerpoint/2010/main" val="68256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A7693D-8994-4EFF-9C50-50CEB11A95B8}"/>
              </a:ext>
            </a:extLst>
          </p:cNvPr>
          <p:cNvSpPr/>
          <p:nvPr/>
        </p:nvSpPr>
        <p:spPr>
          <a:xfrm>
            <a:off x="0" y="299474"/>
            <a:ext cx="12192000" cy="1261884"/>
          </a:xfrm>
          <a:prstGeom prst="rect">
            <a:avLst/>
          </a:prstGeom>
        </p:spPr>
        <p:txBody>
          <a:bodyPr wrap="square">
            <a:spAutoFit/>
          </a:bodyPr>
          <a:lstStyle/>
          <a:p>
            <a:pPr algn="ctr"/>
            <a:r>
              <a:rPr lang="en-US" sz="2800" b="1" dirty="0">
                <a:latin typeface="Constantia" panose="02030602050306030303" pitchFamily="18" charset="0"/>
              </a:rPr>
              <a:t>DATA ANALYSIS</a:t>
            </a:r>
          </a:p>
          <a:p>
            <a:endParaRPr lang="en-US" sz="2400" dirty="0">
              <a:latin typeface="Constantia" panose="02030602050306030303" pitchFamily="18" charset="0"/>
            </a:endParaRPr>
          </a:p>
          <a:p>
            <a:r>
              <a:rPr lang="en-US" sz="2400" dirty="0">
                <a:latin typeface="Constantia" panose="02030602050306030303" pitchFamily="18" charset="0"/>
              </a:rPr>
              <a:t> </a:t>
            </a:r>
            <a:endParaRPr lang="en-US" sz="2400" dirty="0"/>
          </a:p>
        </p:txBody>
      </p:sp>
      <p:pic>
        <p:nvPicPr>
          <p:cNvPr id="5" name="Picture 4" descr="A close up of a map&#10;&#10;Description automatically generated">
            <a:extLst>
              <a:ext uri="{FF2B5EF4-FFF2-40B4-BE49-F238E27FC236}">
                <a16:creationId xmlns:a16="http://schemas.microsoft.com/office/drawing/2014/main" id="{9A09B802-4167-478E-B611-C6E4780AB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39" y="1006396"/>
            <a:ext cx="5487650" cy="3658433"/>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039D61EB-8960-45D1-8AA4-24CDD32E5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145" y="1006396"/>
            <a:ext cx="5487650" cy="3658433"/>
          </a:xfrm>
          <a:prstGeom prst="rect">
            <a:avLst/>
          </a:prstGeom>
        </p:spPr>
      </p:pic>
      <p:sp>
        <p:nvSpPr>
          <p:cNvPr id="8" name="Rectangle 7">
            <a:extLst>
              <a:ext uri="{FF2B5EF4-FFF2-40B4-BE49-F238E27FC236}">
                <a16:creationId xmlns:a16="http://schemas.microsoft.com/office/drawing/2014/main" id="{737A32CE-2EDF-4334-BD8C-5CB7AA2BEBE0}"/>
              </a:ext>
            </a:extLst>
          </p:cNvPr>
          <p:cNvSpPr/>
          <p:nvPr/>
        </p:nvSpPr>
        <p:spPr>
          <a:xfrm>
            <a:off x="0" y="4560758"/>
            <a:ext cx="12192000" cy="1692771"/>
          </a:xfrm>
          <a:prstGeom prst="rect">
            <a:avLst/>
          </a:prstGeom>
        </p:spPr>
        <p:txBody>
          <a:bodyPr wrap="square">
            <a:spAutoFit/>
          </a:bodyPr>
          <a:lstStyle/>
          <a:p>
            <a:endParaRPr lang="en-US" sz="2400" dirty="0">
              <a:latin typeface="Constantia" panose="02030602050306030303" pitchFamily="18" charset="0"/>
            </a:endParaRPr>
          </a:p>
          <a:p>
            <a:r>
              <a:rPr lang="en-US" sz="2400" dirty="0">
                <a:latin typeface="Constantia" panose="02030602050306030303" pitchFamily="18" charset="0"/>
              </a:rPr>
              <a:t> 	</a:t>
            </a:r>
            <a:r>
              <a:rPr lang="en-US" u="sng" dirty="0">
                <a:latin typeface="Constantia" panose="02030602050306030303" pitchFamily="18" charset="0"/>
              </a:rPr>
              <a:t>The model explains none of the variability of the response data around its mean.</a:t>
            </a:r>
          </a:p>
          <a:p>
            <a:pPr marL="1200150" lvl="2" indent="-285750">
              <a:buFontTx/>
              <a:buChar char="-"/>
            </a:pPr>
            <a:r>
              <a:rPr lang="en-US" sz="1400" dirty="0">
                <a:latin typeface="Constantia" panose="02030602050306030303" pitchFamily="18" charset="0"/>
              </a:rPr>
              <a:t>Although the model indicates no relationship, upon researching the topic we know that the coverage areas are much greater around cities with higher populations. This could indicate that its not necessarily the count of towers but how much signal each tower is able to produce that has a better relationship with population.</a:t>
            </a:r>
          </a:p>
          <a:p>
            <a:pPr marL="1200150" lvl="2" indent="-285750">
              <a:buFontTx/>
              <a:buChar char="-"/>
            </a:pPr>
            <a:r>
              <a:rPr lang="en-US" sz="1400" dirty="0">
                <a:latin typeface="Constantia" panose="02030602050306030303" pitchFamily="18" charset="0"/>
              </a:rPr>
              <a:t>This could also indicate that there is no integrity in the data or the way the data is derived.</a:t>
            </a:r>
          </a:p>
        </p:txBody>
      </p:sp>
    </p:spTree>
    <p:extLst>
      <p:ext uri="{BB962C8B-B14F-4D97-AF65-F5344CB8AC3E}">
        <p14:creationId xmlns:p14="http://schemas.microsoft.com/office/powerpoint/2010/main" val="36907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147CA5-3EE1-4F70-B4FA-42E426258209}"/>
              </a:ext>
            </a:extLst>
          </p:cNvPr>
          <p:cNvSpPr txBox="1"/>
          <p:nvPr/>
        </p:nvSpPr>
        <p:spPr>
          <a:xfrm>
            <a:off x="2672224" y="908902"/>
            <a:ext cx="1225592" cy="369332"/>
          </a:xfrm>
          <a:prstGeom prst="rect">
            <a:avLst/>
          </a:prstGeom>
          <a:noFill/>
        </p:spPr>
        <p:txBody>
          <a:bodyPr wrap="none" rtlCol="0">
            <a:spAutoFit/>
          </a:bodyPr>
          <a:lstStyle/>
          <a:p>
            <a:r>
              <a:rPr lang="en-US" b="1" dirty="0"/>
              <a:t>Population</a:t>
            </a:r>
          </a:p>
        </p:txBody>
      </p:sp>
      <p:sp>
        <p:nvSpPr>
          <p:cNvPr id="6" name="TextBox 5">
            <a:extLst>
              <a:ext uri="{FF2B5EF4-FFF2-40B4-BE49-F238E27FC236}">
                <a16:creationId xmlns:a16="http://schemas.microsoft.com/office/drawing/2014/main" id="{9A379BCF-106F-441B-B25E-EC4D9102F26D}"/>
              </a:ext>
            </a:extLst>
          </p:cNvPr>
          <p:cNvSpPr txBox="1"/>
          <p:nvPr/>
        </p:nvSpPr>
        <p:spPr>
          <a:xfrm>
            <a:off x="8320731" y="911257"/>
            <a:ext cx="1396088" cy="369332"/>
          </a:xfrm>
          <a:prstGeom prst="rect">
            <a:avLst/>
          </a:prstGeom>
          <a:noFill/>
        </p:spPr>
        <p:txBody>
          <a:bodyPr wrap="none" rtlCol="0">
            <a:spAutoFit/>
          </a:bodyPr>
          <a:lstStyle/>
          <a:p>
            <a:r>
              <a:rPr lang="en-US" b="1" dirty="0"/>
              <a:t>LTE Cell Data</a:t>
            </a:r>
          </a:p>
        </p:txBody>
      </p:sp>
      <p:sp>
        <p:nvSpPr>
          <p:cNvPr id="7" name="TextBox 6">
            <a:extLst>
              <a:ext uri="{FF2B5EF4-FFF2-40B4-BE49-F238E27FC236}">
                <a16:creationId xmlns:a16="http://schemas.microsoft.com/office/drawing/2014/main" id="{E3E8B560-E9E0-44DA-8317-99C48C0F065A}"/>
              </a:ext>
            </a:extLst>
          </p:cNvPr>
          <p:cNvSpPr txBox="1"/>
          <p:nvPr/>
        </p:nvSpPr>
        <p:spPr>
          <a:xfrm>
            <a:off x="5384791" y="3463255"/>
            <a:ext cx="796757" cy="369332"/>
          </a:xfrm>
          <a:prstGeom prst="rect">
            <a:avLst/>
          </a:prstGeom>
          <a:noFill/>
        </p:spPr>
        <p:txBody>
          <a:bodyPr wrap="none" rtlCol="0">
            <a:spAutoFit/>
          </a:bodyPr>
          <a:lstStyle/>
          <a:p>
            <a:r>
              <a:rPr lang="en-US" b="1" dirty="0"/>
              <a:t>Merge</a:t>
            </a:r>
          </a:p>
        </p:txBody>
      </p:sp>
      <p:pic>
        <p:nvPicPr>
          <p:cNvPr id="9" name="Picture 8">
            <a:extLst>
              <a:ext uri="{FF2B5EF4-FFF2-40B4-BE49-F238E27FC236}">
                <a16:creationId xmlns:a16="http://schemas.microsoft.com/office/drawing/2014/main" id="{098405A8-4AD1-4ACE-A609-6B5268896696}"/>
              </a:ext>
            </a:extLst>
          </p:cNvPr>
          <p:cNvPicPr>
            <a:picLocks noChangeAspect="1"/>
          </p:cNvPicPr>
          <p:nvPr/>
        </p:nvPicPr>
        <p:blipFill>
          <a:blip r:embed="rId2"/>
          <a:stretch>
            <a:fillRect/>
          </a:stretch>
        </p:blipFill>
        <p:spPr>
          <a:xfrm>
            <a:off x="966745" y="1239432"/>
            <a:ext cx="4816425" cy="2045035"/>
          </a:xfrm>
          <a:prstGeom prst="rect">
            <a:avLst/>
          </a:prstGeom>
        </p:spPr>
      </p:pic>
      <p:pic>
        <p:nvPicPr>
          <p:cNvPr id="10" name="Picture 9">
            <a:extLst>
              <a:ext uri="{FF2B5EF4-FFF2-40B4-BE49-F238E27FC236}">
                <a16:creationId xmlns:a16="http://schemas.microsoft.com/office/drawing/2014/main" id="{586B7226-818F-413A-B294-D40C85465036}"/>
              </a:ext>
            </a:extLst>
          </p:cNvPr>
          <p:cNvPicPr>
            <a:picLocks noChangeAspect="1"/>
          </p:cNvPicPr>
          <p:nvPr/>
        </p:nvPicPr>
        <p:blipFill>
          <a:blip r:embed="rId3"/>
          <a:stretch>
            <a:fillRect/>
          </a:stretch>
        </p:blipFill>
        <p:spPr>
          <a:xfrm>
            <a:off x="6096000" y="1239432"/>
            <a:ext cx="4816425" cy="2080314"/>
          </a:xfrm>
          <a:prstGeom prst="rect">
            <a:avLst/>
          </a:prstGeom>
        </p:spPr>
      </p:pic>
      <p:pic>
        <p:nvPicPr>
          <p:cNvPr id="11" name="Picture 10">
            <a:extLst>
              <a:ext uri="{FF2B5EF4-FFF2-40B4-BE49-F238E27FC236}">
                <a16:creationId xmlns:a16="http://schemas.microsoft.com/office/drawing/2014/main" id="{F575230B-BB3A-425A-AEB7-14E6F7F3DBDB}"/>
              </a:ext>
            </a:extLst>
          </p:cNvPr>
          <p:cNvPicPr>
            <a:picLocks noChangeAspect="1"/>
          </p:cNvPicPr>
          <p:nvPr/>
        </p:nvPicPr>
        <p:blipFill>
          <a:blip r:embed="rId4"/>
          <a:stretch>
            <a:fillRect/>
          </a:stretch>
        </p:blipFill>
        <p:spPr>
          <a:xfrm>
            <a:off x="2655449" y="3827763"/>
            <a:ext cx="6564356" cy="2854068"/>
          </a:xfrm>
          <a:prstGeom prst="rect">
            <a:avLst/>
          </a:prstGeom>
        </p:spPr>
      </p:pic>
      <p:sp>
        <p:nvSpPr>
          <p:cNvPr id="2" name="TextBox 1">
            <a:extLst>
              <a:ext uri="{FF2B5EF4-FFF2-40B4-BE49-F238E27FC236}">
                <a16:creationId xmlns:a16="http://schemas.microsoft.com/office/drawing/2014/main" id="{7B31F5EA-E990-4D33-86D9-33F5C6E3E202}"/>
              </a:ext>
            </a:extLst>
          </p:cNvPr>
          <p:cNvSpPr txBox="1"/>
          <p:nvPr/>
        </p:nvSpPr>
        <p:spPr>
          <a:xfrm>
            <a:off x="0" y="279741"/>
            <a:ext cx="12192000" cy="461665"/>
          </a:xfrm>
          <a:prstGeom prst="rect">
            <a:avLst/>
          </a:prstGeom>
          <a:noFill/>
        </p:spPr>
        <p:txBody>
          <a:bodyPr wrap="square" rtlCol="0">
            <a:spAutoFit/>
          </a:bodyPr>
          <a:lstStyle/>
          <a:p>
            <a:pPr algn="ctr"/>
            <a:r>
              <a:rPr lang="en-US" sz="2400" b="1" dirty="0"/>
              <a:t>Population and LTE cell data correlation</a:t>
            </a:r>
          </a:p>
        </p:txBody>
      </p:sp>
    </p:spTree>
    <p:extLst>
      <p:ext uri="{BB962C8B-B14F-4D97-AF65-F5344CB8AC3E}">
        <p14:creationId xmlns:p14="http://schemas.microsoft.com/office/powerpoint/2010/main" val="160038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FF5274-7165-4CE7-9293-B33DA7CA60C9}"/>
              </a:ext>
            </a:extLst>
          </p:cNvPr>
          <p:cNvPicPr>
            <a:picLocks noChangeAspect="1"/>
          </p:cNvPicPr>
          <p:nvPr/>
        </p:nvPicPr>
        <p:blipFill>
          <a:blip r:embed="rId2"/>
          <a:stretch>
            <a:fillRect/>
          </a:stretch>
        </p:blipFill>
        <p:spPr>
          <a:xfrm>
            <a:off x="1079208" y="1452257"/>
            <a:ext cx="4541851" cy="1970452"/>
          </a:xfrm>
          <a:prstGeom prst="rect">
            <a:avLst/>
          </a:prstGeom>
        </p:spPr>
      </p:pic>
      <p:pic>
        <p:nvPicPr>
          <p:cNvPr id="3" name="Picture 2">
            <a:extLst>
              <a:ext uri="{FF2B5EF4-FFF2-40B4-BE49-F238E27FC236}">
                <a16:creationId xmlns:a16="http://schemas.microsoft.com/office/drawing/2014/main" id="{5CA6B229-31C7-40F5-9994-97A0A8F7C2F0}"/>
              </a:ext>
            </a:extLst>
          </p:cNvPr>
          <p:cNvPicPr>
            <a:picLocks noChangeAspect="1"/>
          </p:cNvPicPr>
          <p:nvPr/>
        </p:nvPicPr>
        <p:blipFill>
          <a:blip r:embed="rId3"/>
          <a:stretch>
            <a:fillRect/>
          </a:stretch>
        </p:blipFill>
        <p:spPr>
          <a:xfrm>
            <a:off x="6536826" y="1458548"/>
            <a:ext cx="4543100" cy="1970452"/>
          </a:xfrm>
          <a:prstGeom prst="rect">
            <a:avLst/>
          </a:prstGeom>
        </p:spPr>
      </p:pic>
      <p:pic>
        <p:nvPicPr>
          <p:cNvPr id="4" name="Picture 3">
            <a:extLst>
              <a:ext uri="{FF2B5EF4-FFF2-40B4-BE49-F238E27FC236}">
                <a16:creationId xmlns:a16="http://schemas.microsoft.com/office/drawing/2014/main" id="{C964D1A9-8114-4905-88FA-9284836E6EED}"/>
              </a:ext>
            </a:extLst>
          </p:cNvPr>
          <p:cNvPicPr>
            <a:picLocks noChangeAspect="1"/>
          </p:cNvPicPr>
          <p:nvPr/>
        </p:nvPicPr>
        <p:blipFill>
          <a:blip r:embed="rId4"/>
          <a:stretch>
            <a:fillRect/>
          </a:stretch>
        </p:blipFill>
        <p:spPr>
          <a:xfrm>
            <a:off x="1085849" y="4251122"/>
            <a:ext cx="4596339" cy="1970452"/>
          </a:xfrm>
          <a:prstGeom prst="rect">
            <a:avLst/>
          </a:prstGeom>
        </p:spPr>
      </p:pic>
      <p:pic>
        <p:nvPicPr>
          <p:cNvPr id="5" name="Picture 4">
            <a:extLst>
              <a:ext uri="{FF2B5EF4-FFF2-40B4-BE49-F238E27FC236}">
                <a16:creationId xmlns:a16="http://schemas.microsoft.com/office/drawing/2014/main" id="{2916FE75-C9ED-466F-9345-96F42127BB10}"/>
              </a:ext>
            </a:extLst>
          </p:cNvPr>
          <p:cNvPicPr>
            <a:picLocks noChangeAspect="1"/>
          </p:cNvPicPr>
          <p:nvPr/>
        </p:nvPicPr>
        <p:blipFill>
          <a:blip r:embed="rId5"/>
          <a:stretch>
            <a:fillRect/>
          </a:stretch>
        </p:blipFill>
        <p:spPr>
          <a:xfrm>
            <a:off x="6597955" y="4251122"/>
            <a:ext cx="4481971" cy="1970452"/>
          </a:xfrm>
          <a:prstGeom prst="rect">
            <a:avLst/>
          </a:prstGeom>
        </p:spPr>
      </p:pic>
      <p:sp>
        <p:nvSpPr>
          <p:cNvPr id="6" name="TextBox 5">
            <a:extLst>
              <a:ext uri="{FF2B5EF4-FFF2-40B4-BE49-F238E27FC236}">
                <a16:creationId xmlns:a16="http://schemas.microsoft.com/office/drawing/2014/main" id="{C6750A59-D57A-4A19-BCD3-9F409E0F50B5}"/>
              </a:ext>
            </a:extLst>
          </p:cNvPr>
          <p:cNvSpPr txBox="1"/>
          <p:nvPr/>
        </p:nvSpPr>
        <p:spPr>
          <a:xfrm>
            <a:off x="3006803" y="1068690"/>
            <a:ext cx="772327" cy="369332"/>
          </a:xfrm>
          <a:prstGeom prst="rect">
            <a:avLst/>
          </a:prstGeom>
          <a:noFill/>
        </p:spPr>
        <p:txBody>
          <a:bodyPr wrap="none" rtlCol="0">
            <a:spAutoFit/>
          </a:bodyPr>
          <a:lstStyle/>
          <a:p>
            <a:r>
              <a:rPr lang="en-US" b="1" dirty="0"/>
              <a:t>Lower</a:t>
            </a:r>
          </a:p>
        </p:txBody>
      </p:sp>
      <p:sp>
        <p:nvSpPr>
          <p:cNvPr id="7" name="TextBox 6">
            <a:extLst>
              <a:ext uri="{FF2B5EF4-FFF2-40B4-BE49-F238E27FC236}">
                <a16:creationId xmlns:a16="http://schemas.microsoft.com/office/drawing/2014/main" id="{840BB953-EA2B-4705-948A-2BC4A134FE02}"/>
              </a:ext>
            </a:extLst>
          </p:cNvPr>
          <p:cNvSpPr txBox="1"/>
          <p:nvPr/>
        </p:nvSpPr>
        <p:spPr>
          <a:xfrm>
            <a:off x="8623339" y="1068690"/>
            <a:ext cx="861133" cy="369332"/>
          </a:xfrm>
          <a:prstGeom prst="rect">
            <a:avLst/>
          </a:prstGeom>
          <a:noFill/>
        </p:spPr>
        <p:txBody>
          <a:bodyPr wrap="none" rtlCol="0">
            <a:spAutoFit/>
          </a:bodyPr>
          <a:lstStyle/>
          <a:p>
            <a:r>
              <a:rPr lang="en-US" b="1" dirty="0"/>
              <a:t>Middle</a:t>
            </a:r>
          </a:p>
        </p:txBody>
      </p:sp>
      <p:sp>
        <p:nvSpPr>
          <p:cNvPr id="8" name="TextBox 7">
            <a:extLst>
              <a:ext uri="{FF2B5EF4-FFF2-40B4-BE49-F238E27FC236}">
                <a16:creationId xmlns:a16="http://schemas.microsoft.com/office/drawing/2014/main" id="{4C523B48-AC90-49A8-B9D9-5E593DA5F571}"/>
              </a:ext>
            </a:extLst>
          </p:cNvPr>
          <p:cNvSpPr txBox="1"/>
          <p:nvPr/>
        </p:nvSpPr>
        <p:spPr>
          <a:xfrm>
            <a:off x="2682811" y="3890287"/>
            <a:ext cx="1508746" cy="369332"/>
          </a:xfrm>
          <a:prstGeom prst="rect">
            <a:avLst/>
          </a:prstGeom>
          <a:noFill/>
        </p:spPr>
        <p:txBody>
          <a:bodyPr wrap="none" rtlCol="0">
            <a:spAutoFit/>
          </a:bodyPr>
          <a:lstStyle/>
          <a:p>
            <a:r>
              <a:rPr lang="en-US" b="1" dirty="0"/>
              <a:t>Upper Middle</a:t>
            </a:r>
          </a:p>
        </p:txBody>
      </p:sp>
      <p:sp>
        <p:nvSpPr>
          <p:cNvPr id="9" name="TextBox 8">
            <a:extLst>
              <a:ext uri="{FF2B5EF4-FFF2-40B4-BE49-F238E27FC236}">
                <a16:creationId xmlns:a16="http://schemas.microsoft.com/office/drawing/2014/main" id="{223986DD-A153-47D3-AA9F-F9F12A9FFE97}"/>
              </a:ext>
            </a:extLst>
          </p:cNvPr>
          <p:cNvSpPr txBox="1"/>
          <p:nvPr/>
        </p:nvSpPr>
        <p:spPr>
          <a:xfrm>
            <a:off x="8483822" y="3890287"/>
            <a:ext cx="779381" cy="369332"/>
          </a:xfrm>
          <a:prstGeom prst="rect">
            <a:avLst/>
          </a:prstGeom>
          <a:noFill/>
        </p:spPr>
        <p:txBody>
          <a:bodyPr wrap="none" rtlCol="0">
            <a:spAutoFit/>
          </a:bodyPr>
          <a:lstStyle/>
          <a:p>
            <a:r>
              <a:rPr lang="en-US" b="1" dirty="0"/>
              <a:t>Upper</a:t>
            </a:r>
          </a:p>
        </p:txBody>
      </p:sp>
      <p:sp>
        <p:nvSpPr>
          <p:cNvPr id="10" name="TextBox 9">
            <a:extLst>
              <a:ext uri="{FF2B5EF4-FFF2-40B4-BE49-F238E27FC236}">
                <a16:creationId xmlns:a16="http://schemas.microsoft.com/office/drawing/2014/main" id="{019F48B9-66D6-4D9C-A760-BD403686002F}"/>
              </a:ext>
            </a:extLst>
          </p:cNvPr>
          <p:cNvSpPr txBox="1"/>
          <p:nvPr/>
        </p:nvSpPr>
        <p:spPr>
          <a:xfrm>
            <a:off x="0" y="250316"/>
            <a:ext cx="12191999" cy="461665"/>
          </a:xfrm>
          <a:prstGeom prst="rect">
            <a:avLst/>
          </a:prstGeom>
          <a:noFill/>
        </p:spPr>
        <p:txBody>
          <a:bodyPr wrap="square" rtlCol="0">
            <a:spAutoFit/>
          </a:bodyPr>
          <a:lstStyle/>
          <a:p>
            <a:pPr algn="ctr"/>
            <a:r>
              <a:rPr lang="en-US" sz="2400" b="1" dirty="0"/>
              <a:t>Income</a:t>
            </a:r>
          </a:p>
        </p:txBody>
      </p:sp>
    </p:spTree>
    <p:extLst>
      <p:ext uri="{BB962C8B-B14F-4D97-AF65-F5344CB8AC3E}">
        <p14:creationId xmlns:p14="http://schemas.microsoft.com/office/powerpoint/2010/main" val="191367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ECCCCD-7FF5-4187-A299-F15B59FF6444}"/>
              </a:ext>
            </a:extLst>
          </p:cNvPr>
          <p:cNvPicPr>
            <a:picLocks noChangeAspect="1"/>
          </p:cNvPicPr>
          <p:nvPr/>
        </p:nvPicPr>
        <p:blipFill>
          <a:blip r:embed="rId2"/>
          <a:stretch>
            <a:fillRect/>
          </a:stretch>
        </p:blipFill>
        <p:spPr>
          <a:xfrm>
            <a:off x="1647369" y="1294348"/>
            <a:ext cx="8897261" cy="3849854"/>
          </a:xfrm>
          <a:prstGeom prst="rect">
            <a:avLst/>
          </a:prstGeom>
        </p:spPr>
      </p:pic>
      <p:sp>
        <p:nvSpPr>
          <p:cNvPr id="3" name="TextBox 2">
            <a:extLst>
              <a:ext uri="{FF2B5EF4-FFF2-40B4-BE49-F238E27FC236}">
                <a16:creationId xmlns:a16="http://schemas.microsoft.com/office/drawing/2014/main" id="{A4942CA9-0FFC-420C-B514-C2E27353DE6D}"/>
              </a:ext>
            </a:extLst>
          </p:cNvPr>
          <p:cNvSpPr txBox="1"/>
          <p:nvPr/>
        </p:nvSpPr>
        <p:spPr>
          <a:xfrm>
            <a:off x="0" y="310915"/>
            <a:ext cx="12192000" cy="461665"/>
          </a:xfrm>
          <a:prstGeom prst="rect">
            <a:avLst/>
          </a:prstGeom>
          <a:noFill/>
        </p:spPr>
        <p:txBody>
          <a:bodyPr wrap="square" rtlCol="0">
            <a:spAutoFit/>
          </a:bodyPr>
          <a:lstStyle/>
          <a:p>
            <a:pPr algn="ctr"/>
            <a:r>
              <a:rPr lang="en-US" sz="2400" b="1" dirty="0"/>
              <a:t>Income &amp; LTE Signal Combined</a:t>
            </a:r>
          </a:p>
        </p:txBody>
      </p:sp>
    </p:spTree>
    <p:extLst>
      <p:ext uri="{BB962C8B-B14F-4D97-AF65-F5344CB8AC3E}">
        <p14:creationId xmlns:p14="http://schemas.microsoft.com/office/powerpoint/2010/main" val="236188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345</Words>
  <Application>Microsoft Office PowerPoint</Application>
  <PresentationFormat>Widescreen</PresentationFormat>
  <Paragraphs>85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Constantia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pks</dc:creator>
  <cp:lastModifiedBy>David Lee</cp:lastModifiedBy>
  <cp:revision>33</cp:revision>
  <dcterms:created xsi:type="dcterms:W3CDTF">2019-10-01T00:54:44Z</dcterms:created>
  <dcterms:modified xsi:type="dcterms:W3CDTF">2019-10-02T23:44:41Z</dcterms:modified>
</cp:coreProperties>
</file>